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1" r:id="rId6"/>
    <p:sldId id="258" r:id="rId7"/>
    <p:sldId id="260"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37F"/>
    <a:srgbClr val="F9C37A"/>
    <a:srgbClr val="DAA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AF70A-5D5C-41BE-A137-C5C0908C6625}" v="161" dt="2023-06-02T12:56:10.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6" d="100"/>
          <a:sy n="66" d="100"/>
        </p:scale>
        <p:origin x="8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4680-13E2-0F56-DA87-A0B4E007AD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343C7C-8383-C793-2657-F3F3CE47C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6EDE64-8EC6-1E31-DB9A-8030D781FAA1}"/>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FA267C8B-34B6-137F-A3D3-CE50C209C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C501F-5A6C-D226-738F-AEA1AFDF97DC}"/>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404122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796C-C6FD-10B1-F432-0628ED032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AEE1CE-6DA0-4C5B-50A6-C075C3E99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B373A-CC5A-B25E-220A-90341CF6EB87}"/>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964ADA6C-F4C9-461E-4575-4BA3AF65A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F6E61-9979-08C4-71D7-DC7F59D39F6A}"/>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55714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F1D99-C57D-1F02-C92D-B4E168FF74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37C05-7C2A-93B9-A0B2-290EF450B7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3D86F-BCD9-A1DE-4C68-F51E8A9A116B}"/>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E875121F-600E-5D61-9460-B071C63F0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136D8-67BA-0DCF-26BA-C34FB68B59BB}"/>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115482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3773-4DD3-F31B-0B81-F0FC1268D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A9C5C-7356-E7B7-2782-AC48CEF81A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D749-7023-3DD8-2165-90D3540DAB4B}"/>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E4A5FA25-89A7-8A95-F9CE-F1861C0F2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24184-EFA6-639F-5EDD-476707D7AFAE}"/>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79742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3BE8-1B05-E4A2-AB58-CE6532DF5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BEAF3-875E-B76A-0DE4-6059D08F6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B5C84-D1B4-599E-A47C-421DBDD0ACF1}"/>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55871F7F-8CBF-D595-9E23-2F1C4E277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71D73-E7A4-BDCF-E540-A0BA95FA386D}"/>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03446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83C8-0301-1DEC-3A84-4169948A62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B8C09-00F3-9C2E-A6EB-8F0699711C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282FB-B643-4CC1-5287-7802132F90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12309C-A4B9-2E8B-57C6-6DCF8CFB1912}"/>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6" name="Footer Placeholder 5">
            <a:extLst>
              <a:ext uri="{FF2B5EF4-FFF2-40B4-BE49-F238E27FC236}">
                <a16:creationId xmlns:a16="http://schemas.microsoft.com/office/drawing/2014/main" id="{589AF181-A3D2-E3E8-90F9-A1D0E7910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FEECB-0AB0-807A-B5D2-5387DECFA3B8}"/>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2674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03A2-F8CC-6156-036E-43D66B9D3A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A01D6-A0D5-FA74-28C7-854DFE3FB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4CE117-E745-BC3B-66E1-A4022E9E2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136F8-AAB8-3525-769F-CE1A5078C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7A997-CBC1-C48F-00D3-0CA39265FC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E6277E-4460-99DA-2AEC-9FE9F903FA44}"/>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8" name="Footer Placeholder 7">
            <a:extLst>
              <a:ext uri="{FF2B5EF4-FFF2-40B4-BE49-F238E27FC236}">
                <a16:creationId xmlns:a16="http://schemas.microsoft.com/office/drawing/2014/main" id="{5CFCF82B-8494-3621-BA8B-ED516C98D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083B33-93BD-14FB-9785-42897744C462}"/>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409012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15D9-CC80-D739-2AB4-BBD8DEB6A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3C1202-192C-29A2-02EE-565C0981FA48}"/>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4" name="Footer Placeholder 3">
            <a:extLst>
              <a:ext uri="{FF2B5EF4-FFF2-40B4-BE49-F238E27FC236}">
                <a16:creationId xmlns:a16="http://schemas.microsoft.com/office/drawing/2014/main" id="{20302E7A-3E20-31A5-DC79-118F11BAEF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E736F4-92F7-08D3-0B8B-EF52BF9A10F0}"/>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16971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7C90F-B30F-5911-FE05-7D8CD33966D5}"/>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3" name="Footer Placeholder 2">
            <a:extLst>
              <a:ext uri="{FF2B5EF4-FFF2-40B4-BE49-F238E27FC236}">
                <a16:creationId xmlns:a16="http://schemas.microsoft.com/office/drawing/2014/main" id="{42B25863-B27D-1C69-D6B4-64DFB0E00B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91410-7DB2-4D14-9794-8262848BCA98}"/>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46561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228D-EDA1-69A7-46FB-A832375A4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7267E-5BCE-68FA-68B7-6ADF64552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7B861-2DC1-5935-5F39-C1F4D1D25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3E338-B63C-929D-88A5-D4805116BDFE}"/>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6" name="Footer Placeholder 5">
            <a:extLst>
              <a:ext uri="{FF2B5EF4-FFF2-40B4-BE49-F238E27FC236}">
                <a16:creationId xmlns:a16="http://schemas.microsoft.com/office/drawing/2014/main" id="{73119AB8-9BFB-A086-D0DB-CE2D6A3DD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C4F3E-A3F2-9C27-6E4F-453B902A27D5}"/>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370278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C129-3B1F-74C9-2016-6C3CC3594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9DDE9C-2449-54AB-BAAD-8F3070079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47460-B285-C75E-0A9B-01FB169D4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03D30-FB90-4622-F031-09898A222717}"/>
              </a:ext>
            </a:extLst>
          </p:cNvPr>
          <p:cNvSpPr>
            <a:spLocks noGrp="1"/>
          </p:cNvSpPr>
          <p:nvPr>
            <p:ph type="dt" sz="half" idx="10"/>
          </p:nvPr>
        </p:nvSpPr>
        <p:spPr/>
        <p:txBody>
          <a:bodyPr/>
          <a:lstStyle/>
          <a:p>
            <a:fld id="{D1A7C64F-2E7E-489D-A63F-7419333AC7E4}" type="datetimeFigureOut">
              <a:rPr lang="en-US" smtClean="0"/>
              <a:t>7/14/2023</a:t>
            </a:fld>
            <a:endParaRPr lang="en-US"/>
          </a:p>
        </p:txBody>
      </p:sp>
      <p:sp>
        <p:nvSpPr>
          <p:cNvPr id="6" name="Footer Placeholder 5">
            <a:extLst>
              <a:ext uri="{FF2B5EF4-FFF2-40B4-BE49-F238E27FC236}">
                <a16:creationId xmlns:a16="http://schemas.microsoft.com/office/drawing/2014/main" id="{EF638D53-D66D-6B26-3944-61A29CB8C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28C7-88F4-7CA8-F8BC-E13808B342A1}"/>
              </a:ext>
            </a:extLst>
          </p:cNvPr>
          <p:cNvSpPr>
            <a:spLocks noGrp="1"/>
          </p:cNvSpPr>
          <p:nvPr>
            <p:ph type="sldNum" sz="quarter" idx="12"/>
          </p:nvPr>
        </p:nvSpPr>
        <p:spPr/>
        <p:txBody>
          <a:bodyPr/>
          <a:lstStyle/>
          <a:p>
            <a:fld id="{4CF7DDBE-5389-498D-8FBE-2338204372C8}" type="slidenum">
              <a:rPr lang="en-US" smtClean="0"/>
              <a:t>‹#›</a:t>
            </a:fld>
            <a:endParaRPr lang="en-US"/>
          </a:p>
        </p:txBody>
      </p:sp>
    </p:spTree>
    <p:extLst>
      <p:ext uri="{BB962C8B-B14F-4D97-AF65-F5344CB8AC3E}">
        <p14:creationId xmlns:p14="http://schemas.microsoft.com/office/powerpoint/2010/main" val="10744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03268-95FD-E99B-2CAE-6F3D19A26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BECBF-D856-30BD-1C90-F034EEC10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0839B-95A7-DCBE-2D8F-9BB09CB6E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7C64F-2E7E-489D-A63F-7419333AC7E4}" type="datetimeFigureOut">
              <a:rPr lang="en-US" smtClean="0"/>
              <a:t>7/14/2023</a:t>
            </a:fld>
            <a:endParaRPr lang="en-US"/>
          </a:p>
        </p:txBody>
      </p:sp>
      <p:sp>
        <p:nvSpPr>
          <p:cNvPr id="5" name="Footer Placeholder 4">
            <a:extLst>
              <a:ext uri="{FF2B5EF4-FFF2-40B4-BE49-F238E27FC236}">
                <a16:creationId xmlns:a16="http://schemas.microsoft.com/office/drawing/2014/main" id="{F683C281-7BAA-8550-1C31-76E1654E7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8E6521-C113-48E5-CC1B-C063EC6BE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DDBE-5389-498D-8FBE-2338204372C8}" type="slidenum">
              <a:rPr lang="en-US" smtClean="0"/>
              <a:t>‹#›</a:t>
            </a:fld>
            <a:endParaRPr lang="en-US"/>
          </a:p>
        </p:txBody>
      </p:sp>
    </p:spTree>
    <p:extLst>
      <p:ext uri="{BB962C8B-B14F-4D97-AF65-F5344CB8AC3E}">
        <p14:creationId xmlns:p14="http://schemas.microsoft.com/office/powerpoint/2010/main" val="234576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327064"/>
            <a:ext cx="1364479" cy="369332"/>
          </a:xfrm>
        </p:spPr>
        <p:txBody>
          <a:bodyPr>
            <a:normAutofit/>
          </a:bodyPr>
          <a:lstStyle/>
          <a:p>
            <a:pPr algn="l"/>
            <a:r>
              <a:rPr lang="en-US" sz="16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1641779"/>
            <a:ext cx="2132261" cy="646331"/>
          </a:xfrm>
          <a:prstGeom prst="rect">
            <a:avLst/>
          </a:prstGeom>
          <a:noFill/>
        </p:spPr>
        <p:txBody>
          <a:bodyPr wrap="square" rtlCol="0">
            <a:spAutoFit/>
          </a:bodyPr>
          <a:lstStyle/>
          <a:p>
            <a:r>
              <a:rPr lang="en-US" sz="3600"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1327064"/>
            <a:ext cx="2427884" cy="3713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65000"/>
                    <a:lumOff val="35000"/>
                  </a:schemeClr>
                </a:solidFill>
                <a:latin typeface="Avenir Next LT Pro Demi" panose="020B0604020202020204" pitchFamily="34" charset="0"/>
              </a:rPr>
              <a:t>SAMPLE PROJECT #1</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1632904"/>
            <a:ext cx="7962192" cy="2308324"/>
          </a:xfrm>
          <a:prstGeom prst="rect">
            <a:avLst/>
          </a:prstGeom>
          <a:noFill/>
        </p:spPr>
        <p:txBody>
          <a:bodyPr wrap="square" rtlCol="0">
            <a:spAutoFit/>
          </a:bodyPr>
          <a:lstStyle/>
          <a:p>
            <a:r>
              <a:rPr lang="en-US" sz="3600" dirty="0">
                <a:latin typeface="Book Antiqua" panose="02040602050305030304" pitchFamily="18" charset="0"/>
              </a:rPr>
              <a:t>Adding Supplier and MSP product lines (covering the </a:t>
            </a:r>
            <a:r>
              <a:rPr lang="en-US" sz="3600" b="1" dirty="0">
                <a:solidFill>
                  <a:schemeClr val="tx1">
                    <a:lumMod val="85000"/>
                    <a:lumOff val="15000"/>
                  </a:schemeClr>
                </a:solidFill>
                <a:latin typeface="Book Antiqua" panose="02040602050305030304" pitchFamily="18" charset="0"/>
              </a:rPr>
              <a:t>emphasize</a:t>
            </a:r>
            <a:r>
              <a:rPr lang="en-US" sz="3600" dirty="0">
                <a:latin typeface="Book Antiqua" panose="02040602050305030304" pitchFamily="18" charset="0"/>
              </a:rPr>
              <a:t> and </a:t>
            </a:r>
            <a:r>
              <a:rPr lang="en-US" sz="3600" b="1" dirty="0">
                <a:solidFill>
                  <a:schemeClr val="tx1">
                    <a:lumMod val="85000"/>
                    <a:lumOff val="15000"/>
                  </a:schemeClr>
                </a:solidFill>
                <a:latin typeface="Book Antiqua" panose="02040602050305030304" pitchFamily="18" charset="0"/>
              </a:rPr>
              <a:t>define</a:t>
            </a:r>
            <a:r>
              <a:rPr lang="en-US" sz="3600" dirty="0">
                <a:latin typeface="Book Antiqua" panose="02040602050305030304" pitchFamily="18" charset="0"/>
              </a:rPr>
              <a:t> phases of the Design Thinking process)</a:t>
            </a:r>
          </a:p>
        </p:txBody>
      </p:sp>
    </p:spTree>
    <p:extLst>
      <p:ext uri="{BB962C8B-B14F-4D97-AF65-F5344CB8AC3E}">
        <p14:creationId xmlns:p14="http://schemas.microsoft.com/office/powerpoint/2010/main" val="408104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99418"/>
            <a:ext cx="1364479" cy="244964"/>
          </a:xfrm>
        </p:spPr>
        <p:txBody>
          <a:bodyPr>
            <a:normAutofit/>
          </a:bodyPr>
          <a:lstStyle/>
          <a:p>
            <a:pPr algn="l"/>
            <a:r>
              <a:rPr lang="en-US" sz="10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389765"/>
            <a:ext cx="3110669" cy="369332"/>
          </a:xfrm>
          <a:prstGeom prst="rect">
            <a:avLst/>
          </a:prstGeom>
          <a:noFill/>
        </p:spPr>
        <p:txBody>
          <a:bodyPr wrap="square" rtlCol="0">
            <a:spAutoFit/>
          </a:bodyPr>
          <a:lstStyle/>
          <a:p>
            <a:r>
              <a:rPr lang="en-US"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210304"/>
            <a:ext cx="136447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389765"/>
            <a:ext cx="7962192" cy="369332"/>
          </a:xfrm>
          <a:prstGeom prst="rect">
            <a:avLst/>
          </a:prstGeom>
          <a:noFill/>
        </p:spPr>
        <p:txBody>
          <a:bodyPr wrap="square" rtlCol="0">
            <a:spAutoFit/>
          </a:bodyPr>
          <a:lstStyle/>
          <a:p>
            <a:r>
              <a:rPr lang="en-US" dirty="0">
                <a:latin typeface="Book Antiqua" panose="02040602050305030304" pitchFamily="18" charset="0"/>
              </a:rPr>
              <a:t>Adding Supplier and MSP product lines (emphasize and define phases)</a:t>
            </a:r>
          </a:p>
        </p:txBody>
      </p:sp>
      <p:sp>
        <p:nvSpPr>
          <p:cNvPr id="9" name="Title 1">
            <a:extLst>
              <a:ext uri="{FF2B5EF4-FFF2-40B4-BE49-F238E27FC236}">
                <a16:creationId xmlns:a16="http://schemas.microsoft.com/office/drawing/2014/main" id="{9BFBC481-79E5-C5E7-FB97-0DC3E02CD46B}"/>
              </a:ext>
            </a:extLst>
          </p:cNvPr>
          <p:cNvSpPr txBox="1">
            <a:spLocks/>
          </p:cNvSpPr>
          <p:nvPr/>
        </p:nvSpPr>
        <p:spPr>
          <a:xfrm>
            <a:off x="1401051" y="1204077"/>
            <a:ext cx="1817278"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 DESCRIPTION</a:t>
            </a:r>
          </a:p>
        </p:txBody>
      </p:sp>
      <p:sp>
        <p:nvSpPr>
          <p:cNvPr id="10" name="TextBox 9">
            <a:extLst>
              <a:ext uri="{FF2B5EF4-FFF2-40B4-BE49-F238E27FC236}">
                <a16:creationId xmlns:a16="http://schemas.microsoft.com/office/drawing/2014/main" id="{D2B7DEFE-CFE1-A529-7B9B-CD8568CC6754}"/>
              </a:ext>
            </a:extLst>
          </p:cNvPr>
          <p:cNvSpPr txBox="1"/>
          <p:nvPr/>
        </p:nvSpPr>
        <p:spPr>
          <a:xfrm>
            <a:off x="1401051" y="1415534"/>
            <a:ext cx="4883923" cy="1655261"/>
          </a:xfrm>
          <a:prstGeom prst="rect">
            <a:avLst/>
          </a:prstGeom>
          <a:noFill/>
        </p:spPr>
        <p:txBody>
          <a:bodyPr wrap="square" rtlCol="0">
            <a:spAutoFit/>
          </a:bodyPr>
          <a:lstStyle/>
          <a:p>
            <a:pPr>
              <a:lnSpc>
                <a:spcPct val="114000"/>
              </a:lnSpc>
            </a:pPr>
            <a:r>
              <a:rPr lang="en-US" dirty="0">
                <a:latin typeface="Book Antiqua" panose="02040602050305030304" pitchFamily="18" charset="0"/>
              </a:rPr>
              <a:t>Beeline helps their clients manage contract labor, from beginning to end. We were changing the legacy app from one do-it-all interface for all users into individualized, persona-based feature lines.</a:t>
            </a:r>
          </a:p>
        </p:txBody>
      </p:sp>
      <p:sp>
        <p:nvSpPr>
          <p:cNvPr id="11" name="TextBox 10">
            <a:extLst>
              <a:ext uri="{FF2B5EF4-FFF2-40B4-BE49-F238E27FC236}">
                <a16:creationId xmlns:a16="http://schemas.microsoft.com/office/drawing/2014/main" id="{7385FED7-4964-C029-EA37-DD82E499102E}"/>
              </a:ext>
            </a:extLst>
          </p:cNvPr>
          <p:cNvSpPr txBox="1"/>
          <p:nvPr/>
        </p:nvSpPr>
        <p:spPr>
          <a:xfrm>
            <a:off x="1401051" y="3563657"/>
            <a:ext cx="4883923" cy="2918428"/>
          </a:xfrm>
          <a:prstGeom prst="rect">
            <a:avLst/>
          </a:prstGeom>
          <a:noFill/>
        </p:spPr>
        <p:txBody>
          <a:bodyPr wrap="square" rtlCol="0">
            <a:spAutoFit/>
          </a:bodyPr>
          <a:lstStyle/>
          <a:p>
            <a:pPr>
              <a:lnSpc>
                <a:spcPct val="114000"/>
              </a:lnSpc>
            </a:pPr>
            <a:r>
              <a:rPr lang="en-US" dirty="0">
                <a:latin typeface="Book Antiqua" panose="02040602050305030304" pitchFamily="18" charset="0"/>
              </a:rPr>
              <a:t>Hiring a new contractor is lengthy, complex, and involves multiple touchpoints from four different personas. How can we:</a:t>
            </a:r>
          </a:p>
          <a:p>
            <a:pPr marL="285750" indent="-285750">
              <a:lnSpc>
                <a:spcPct val="114000"/>
              </a:lnSpc>
              <a:buFont typeface="Arial" panose="020B0604020202020204" pitchFamily="34" charset="0"/>
              <a:buChar char="•"/>
            </a:pPr>
            <a:r>
              <a:rPr lang="en-US" dirty="0">
                <a:latin typeface="Book Antiqua" panose="02040602050305030304" pitchFamily="18" charset="0"/>
              </a:rPr>
              <a:t>make common roadblocks in the process easy to identify and overcome?</a:t>
            </a:r>
          </a:p>
          <a:p>
            <a:pPr marL="285750" indent="-285750">
              <a:lnSpc>
                <a:spcPct val="114000"/>
              </a:lnSpc>
              <a:buFont typeface="Arial" panose="020B0604020202020204" pitchFamily="34" charset="0"/>
              <a:buChar char="•"/>
            </a:pPr>
            <a:r>
              <a:rPr lang="en-US" dirty="0">
                <a:latin typeface="Book Antiqua" panose="02040602050305030304" pitchFamily="18" charset="0"/>
              </a:rPr>
              <a:t>eliminate confusion by providing clarity to current statuses and conditions?</a:t>
            </a:r>
          </a:p>
          <a:p>
            <a:pPr marL="285750" indent="-285750">
              <a:lnSpc>
                <a:spcPct val="114000"/>
              </a:lnSpc>
              <a:buFont typeface="Arial" panose="020B0604020202020204" pitchFamily="34" charset="0"/>
              <a:buChar char="•"/>
            </a:pPr>
            <a:r>
              <a:rPr lang="en-US" dirty="0">
                <a:latin typeface="Book Antiqua" panose="02040602050305030304" pitchFamily="18" charset="0"/>
              </a:rPr>
              <a:t>provide each persona with easy access to their most common priorities?</a:t>
            </a:r>
          </a:p>
        </p:txBody>
      </p:sp>
      <p:sp>
        <p:nvSpPr>
          <p:cNvPr id="12" name="Title 1">
            <a:extLst>
              <a:ext uri="{FF2B5EF4-FFF2-40B4-BE49-F238E27FC236}">
                <a16:creationId xmlns:a16="http://schemas.microsoft.com/office/drawing/2014/main" id="{353FE2C4-C4A4-AA3F-B78D-E818FCDAB811}"/>
              </a:ext>
            </a:extLst>
          </p:cNvPr>
          <p:cNvSpPr txBox="1">
            <a:spLocks/>
          </p:cNvSpPr>
          <p:nvPr/>
        </p:nvSpPr>
        <p:spPr>
          <a:xfrm>
            <a:off x="1404990" y="3366167"/>
            <a:ext cx="1542518"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BUSINESS PROBLEM</a:t>
            </a:r>
          </a:p>
        </p:txBody>
      </p:sp>
      <p:sp>
        <p:nvSpPr>
          <p:cNvPr id="13" name="TextBox 12">
            <a:extLst>
              <a:ext uri="{FF2B5EF4-FFF2-40B4-BE49-F238E27FC236}">
                <a16:creationId xmlns:a16="http://schemas.microsoft.com/office/drawing/2014/main" id="{25193D6E-F97A-F431-D9B6-06382C8AABA0}"/>
              </a:ext>
            </a:extLst>
          </p:cNvPr>
          <p:cNvSpPr txBox="1"/>
          <p:nvPr/>
        </p:nvSpPr>
        <p:spPr>
          <a:xfrm>
            <a:off x="6915564" y="1400178"/>
            <a:ext cx="4883923" cy="2186945"/>
          </a:xfrm>
          <a:prstGeom prst="rect">
            <a:avLst/>
          </a:prstGeom>
          <a:noFill/>
        </p:spPr>
        <p:txBody>
          <a:bodyPr wrap="square" rtlCol="0">
            <a:spAutoFit/>
          </a:bodyPr>
          <a:lstStyle/>
          <a:p>
            <a:pPr lvl="0">
              <a:lnSpc>
                <a:spcPct val="114000"/>
              </a:lnSpc>
              <a:tabLst>
                <a:tab pos="4572000" algn="r"/>
              </a:tabLst>
            </a:pPr>
            <a:r>
              <a:rPr lang="en-US" b="1" dirty="0">
                <a:solidFill>
                  <a:prstClr val="black">
                    <a:lumMod val="85000"/>
                    <a:lumOff val="15000"/>
                  </a:prstClr>
                </a:solidFill>
                <a:latin typeface="Book Antiqua" panose="02040602050305030304" pitchFamily="18" charset="0"/>
              </a:rPr>
              <a:t>Chris d’Aquin 	</a:t>
            </a:r>
            <a:r>
              <a:rPr lang="en-US" sz="1200" dirty="0">
                <a:solidFill>
                  <a:prstClr val="black"/>
                </a:solidFill>
                <a:latin typeface="Book Antiqua" panose="02040602050305030304" pitchFamily="18" charset="0"/>
              </a:rPr>
              <a:t>Sr. Product Designer</a:t>
            </a:r>
          </a:p>
          <a:p>
            <a:pPr>
              <a:lnSpc>
                <a:spcPct val="114000"/>
              </a:lnSpc>
              <a:tabLst>
                <a:tab pos="4572000" algn="r"/>
              </a:tabLst>
            </a:pPr>
            <a:r>
              <a:rPr lang="en-US" b="1" dirty="0">
                <a:solidFill>
                  <a:schemeClr val="tx1">
                    <a:lumMod val="85000"/>
                    <a:lumOff val="15000"/>
                  </a:schemeClr>
                </a:solidFill>
                <a:latin typeface="Book Antiqua" panose="02040602050305030304" pitchFamily="18" charset="0"/>
              </a:rPr>
              <a:t>Judy Bumgarner 	</a:t>
            </a:r>
            <a:r>
              <a:rPr lang="en-US" sz="1200" dirty="0">
                <a:latin typeface="Book Antiqua" panose="02040602050305030304" pitchFamily="18" charset="0"/>
              </a:rPr>
              <a:t>VP of Product Strategy</a:t>
            </a:r>
          </a:p>
          <a:p>
            <a:pPr marL="461963" indent="-461963">
              <a:lnSpc>
                <a:spcPct val="114000"/>
              </a:lnSpc>
              <a:tabLst>
                <a:tab pos="4572000" algn="r"/>
              </a:tabLst>
            </a:pPr>
            <a:r>
              <a:rPr lang="en-US" b="1" dirty="0">
                <a:solidFill>
                  <a:schemeClr val="tx1">
                    <a:lumMod val="85000"/>
                    <a:lumOff val="15000"/>
                  </a:schemeClr>
                </a:solidFill>
                <a:latin typeface="Book Antiqua" panose="02040602050305030304" pitchFamily="18" charset="0"/>
              </a:rPr>
              <a:t>Daniel </a:t>
            </a:r>
            <a:r>
              <a:rPr lang="en-US" b="1" dirty="0" err="1">
                <a:solidFill>
                  <a:schemeClr val="tx1">
                    <a:lumMod val="85000"/>
                    <a:lumOff val="15000"/>
                  </a:schemeClr>
                </a:solidFill>
                <a:latin typeface="Book Antiqua" panose="02040602050305030304" pitchFamily="18" charset="0"/>
              </a:rPr>
              <a:t>Sudhindaran</a:t>
            </a:r>
            <a:r>
              <a:rPr lang="en-US" b="1" dirty="0">
                <a:solidFill>
                  <a:schemeClr val="tx1">
                    <a:lumMod val="85000"/>
                    <a:lumOff val="15000"/>
                  </a:schemeClr>
                </a:solidFill>
                <a:latin typeface="Book Antiqua" panose="02040602050305030304" pitchFamily="18" charset="0"/>
              </a:rPr>
              <a:t> 	</a:t>
            </a:r>
            <a:r>
              <a:rPr lang="en-US" sz="1200" dirty="0">
                <a:latin typeface="Book Antiqua" panose="02040602050305030304" pitchFamily="18" charset="0"/>
              </a:rPr>
              <a:t>Director of Product Design</a:t>
            </a:r>
          </a:p>
          <a:p>
            <a:pPr marL="461963" indent="-461963">
              <a:lnSpc>
                <a:spcPct val="114000"/>
              </a:lnSpc>
              <a:tabLst>
                <a:tab pos="4572000" algn="r"/>
              </a:tabLst>
            </a:pPr>
            <a:r>
              <a:rPr lang="en-US" b="1" dirty="0">
                <a:solidFill>
                  <a:schemeClr val="tx1">
                    <a:lumMod val="85000"/>
                    <a:lumOff val="15000"/>
                  </a:schemeClr>
                </a:solidFill>
                <a:latin typeface="Book Antiqua" panose="02040602050305030304" pitchFamily="18" charset="0"/>
              </a:rPr>
              <a:t>Cody Abraham 	</a:t>
            </a:r>
            <a:r>
              <a:rPr lang="en-US" sz="1200" dirty="0">
                <a:latin typeface="Book Antiqua" panose="02040602050305030304" pitchFamily="18" charset="0"/>
              </a:rPr>
              <a:t>Product Manager</a:t>
            </a:r>
          </a:p>
          <a:p>
            <a:pPr marL="461963" indent="-461963">
              <a:lnSpc>
                <a:spcPct val="114000"/>
              </a:lnSpc>
              <a:tabLst>
                <a:tab pos="4572000" algn="r"/>
              </a:tabLst>
            </a:pPr>
            <a:r>
              <a:rPr lang="en-US" b="1" dirty="0">
                <a:solidFill>
                  <a:schemeClr val="tx1">
                    <a:lumMod val="85000"/>
                    <a:lumOff val="15000"/>
                  </a:schemeClr>
                </a:solidFill>
                <a:latin typeface="Book Antiqua" panose="02040602050305030304" pitchFamily="18" charset="0"/>
              </a:rPr>
              <a:t>Sarah Schuler 	</a:t>
            </a:r>
            <a:r>
              <a:rPr lang="en-US" sz="1200" dirty="0">
                <a:solidFill>
                  <a:schemeClr val="tx1">
                    <a:lumMod val="85000"/>
                    <a:lumOff val="15000"/>
                  </a:schemeClr>
                </a:solidFill>
                <a:latin typeface="Book Antiqua" panose="02040602050305030304" pitchFamily="18" charset="0"/>
              </a:rPr>
              <a:t>P</a:t>
            </a:r>
            <a:r>
              <a:rPr lang="en-US" sz="1200" dirty="0">
                <a:latin typeface="Book Antiqua" panose="02040602050305030304" pitchFamily="18" charset="0"/>
              </a:rPr>
              <a:t>roduct Manager</a:t>
            </a:r>
          </a:p>
          <a:p>
            <a:pPr marL="461963" indent="-461963">
              <a:lnSpc>
                <a:spcPct val="114000"/>
              </a:lnSpc>
              <a:tabLst>
                <a:tab pos="4572000" algn="r"/>
              </a:tabLst>
            </a:pPr>
            <a:r>
              <a:rPr lang="en-US" b="1" dirty="0">
                <a:solidFill>
                  <a:schemeClr val="tx1">
                    <a:lumMod val="85000"/>
                    <a:lumOff val="15000"/>
                  </a:schemeClr>
                </a:solidFill>
                <a:latin typeface="Book Antiqua" panose="02040602050305030304" pitchFamily="18" charset="0"/>
              </a:rPr>
              <a:t>Two consultants 	</a:t>
            </a:r>
            <a:r>
              <a:rPr lang="en-US" sz="1200" dirty="0">
                <a:solidFill>
                  <a:schemeClr val="tx1">
                    <a:lumMod val="85000"/>
                    <a:lumOff val="15000"/>
                  </a:schemeClr>
                </a:solidFill>
                <a:latin typeface="Book Antiqua" panose="02040602050305030304" pitchFamily="18" charset="0"/>
              </a:rPr>
              <a:t>F</a:t>
            </a:r>
            <a:r>
              <a:rPr lang="en-US" sz="1200" dirty="0">
                <a:latin typeface="Book Antiqua" panose="02040602050305030304" pitchFamily="18" charset="0"/>
              </a:rPr>
              <a:t>rom </a:t>
            </a:r>
            <a:r>
              <a:rPr lang="en-US" sz="1200" b="1" dirty="0">
                <a:solidFill>
                  <a:schemeClr val="tx1">
                    <a:lumMod val="85000"/>
                    <a:lumOff val="15000"/>
                  </a:schemeClr>
                </a:solidFill>
                <a:latin typeface="Book Antiqua" panose="02040602050305030304" pitchFamily="18" charset="0"/>
              </a:rPr>
              <a:t>Fuego UX</a:t>
            </a:r>
            <a:br>
              <a:rPr lang="en-US" sz="1200" b="1" dirty="0">
                <a:solidFill>
                  <a:schemeClr val="tx1">
                    <a:lumMod val="85000"/>
                    <a:lumOff val="15000"/>
                  </a:schemeClr>
                </a:solidFill>
                <a:latin typeface="Book Antiqua" panose="02040602050305030304" pitchFamily="18" charset="0"/>
              </a:rPr>
            </a:br>
            <a:r>
              <a:rPr lang="en-US" sz="1200" b="1" dirty="0">
                <a:solidFill>
                  <a:schemeClr val="tx1">
                    <a:lumMod val="85000"/>
                    <a:lumOff val="15000"/>
                  </a:schemeClr>
                </a:solidFill>
                <a:latin typeface="Book Antiqua" panose="02040602050305030304" pitchFamily="18" charset="0"/>
              </a:rPr>
              <a:t>(</a:t>
            </a:r>
            <a:r>
              <a:rPr lang="en-US" sz="1200" dirty="0">
                <a:latin typeface="Book Antiqua" panose="02040602050305030304" pitchFamily="18" charset="0"/>
              </a:rPr>
              <a:t>For a fresh perspective and to help conduct user research)</a:t>
            </a:r>
          </a:p>
        </p:txBody>
      </p:sp>
      <p:sp>
        <p:nvSpPr>
          <p:cNvPr id="14" name="Title 1">
            <a:extLst>
              <a:ext uri="{FF2B5EF4-FFF2-40B4-BE49-F238E27FC236}">
                <a16:creationId xmlns:a16="http://schemas.microsoft.com/office/drawing/2014/main" id="{869B44E6-4DF7-1854-ABB2-F859CF4E6B08}"/>
              </a:ext>
            </a:extLst>
          </p:cNvPr>
          <p:cNvSpPr txBox="1">
            <a:spLocks/>
          </p:cNvSpPr>
          <p:nvPr/>
        </p:nvSpPr>
        <p:spPr>
          <a:xfrm>
            <a:off x="6919503" y="1202688"/>
            <a:ext cx="1542518"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KEY PLAYERS</a:t>
            </a:r>
          </a:p>
        </p:txBody>
      </p:sp>
      <p:sp>
        <p:nvSpPr>
          <p:cNvPr id="15" name="TextBox 14">
            <a:extLst>
              <a:ext uri="{FF2B5EF4-FFF2-40B4-BE49-F238E27FC236}">
                <a16:creationId xmlns:a16="http://schemas.microsoft.com/office/drawing/2014/main" id="{D3F6E206-ADD8-320D-E605-0E549773B220}"/>
              </a:ext>
            </a:extLst>
          </p:cNvPr>
          <p:cNvSpPr txBox="1"/>
          <p:nvPr/>
        </p:nvSpPr>
        <p:spPr>
          <a:xfrm>
            <a:off x="6907750" y="4484838"/>
            <a:ext cx="4883923" cy="1971052"/>
          </a:xfrm>
          <a:prstGeom prst="rect">
            <a:avLst/>
          </a:prstGeom>
          <a:noFill/>
        </p:spPr>
        <p:txBody>
          <a:bodyPr wrap="square" rtlCol="0">
            <a:spAutoFit/>
          </a:bodyPr>
          <a:lstStyle/>
          <a:p>
            <a:pPr marL="342900" indent="-342900">
              <a:lnSpc>
                <a:spcPct val="114000"/>
              </a:lnSpc>
              <a:buAutoNum type="arabicPeriod"/>
            </a:pPr>
            <a:r>
              <a:rPr lang="en-US" dirty="0">
                <a:latin typeface="Book Antiqua" panose="02040602050305030304" pitchFamily="18" charset="0"/>
              </a:rPr>
              <a:t>Two months of product and user research</a:t>
            </a:r>
          </a:p>
          <a:p>
            <a:pPr marL="342900" indent="-342900">
              <a:lnSpc>
                <a:spcPct val="114000"/>
              </a:lnSpc>
              <a:buAutoNum type="arabicPeriod"/>
            </a:pPr>
            <a:r>
              <a:rPr lang="en-US" dirty="0">
                <a:latin typeface="Book Antiqua" panose="02040602050305030304" pitchFamily="18" charset="0"/>
              </a:rPr>
              <a:t>Task priority surveys sent to ~500 users</a:t>
            </a:r>
          </a:p>
          <a:p>
            <a:pPr marL="342900" indent="-342900">
              <a:lnSpc>
                <a:spcPct val="114000"/>
              </a:lnSpc>
              <a:buAutoNum type="arabicPeriod"/>
            </a:pPr>
            <a:r>
              <a:rPr lang="en-US" dirty="0">
                <a:latin typeface="Book Antiqua" panose="02040602050305030304" pitchFamily="18" charset="0"/>
              </a:rPr>
              <a:t>Outlined the different journey maps for each persona</a:t>
            </a:r>
          </a:p>
          <a:p>
            <a:pPr marL="342900" indent="-342900">
              <a:lnSpc>
                <a:spcPct val="114000"/>
              </a:lnSpc>
              <a:buAutoNum type="arabicPeriod"/>
            </a:pPr>
            <a:r>
              <a:rPr lang="en-US" dirty="0">
                <a:latin typeface="Book Antiqua" panose="02040602050305030304" pitchFamily="18" charset="0"/>
              </a:rPr>
              <a:t>Design Thinking/Brainstorming sessions to put it all together</a:t>
            </a:r>
          </a:p>
        </p:txBody>
      </p:sp>
      <p:sp>
        <p:nvSpPr>
          <p:cNvPr id="16" name="Title 1">
            <a:extLst>
              <a:ext uri="{FF2B5EF4-FFF2-40B4-BE49-F238E27FC236}">
                <a16:creationId xmlns:a16="http://schemas.microsoft.com/office/drawing/2014/main" id="{D5CC16A6-79E7-73CC-C162-4D748CC52A35}"/>
              </a:ext>
            </a:extLst>
          </p:cNvPr>
          <p:cNvSpPr txBox="1">
            <a:spLocks/>
          </p:cNvSpPr>
          <p:nvPr/>
        </p:nvSpPr>
        <p:spPr>
          <a:xfrm>
            <a:off x="6911688" y="4287348"/>
            <a:ext cx="3022425"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HOW WE ATTACKED THE PROBLEM</a:t>
            </a:r>
          </a:p>
        </p:txBody>
      </p:sp>
      <p:cxnSp>
        <p:nvCxnSpPr>
          <p:cNvPr id="4" name="Straight Connector 3">
            <a:extLst>
              <a:ext uri="{FF2B5EF4-FFF2-40B4-BE49-F238E27FC236}">
                <a16:creationId xmlns:a16="http://schemas.microsoft.com/office/drawing/2014/main" id="{8680DF63-D166-B8E5-273F-B82BCC3DDD9E}"/>
              </a:ext>
            </a:extLst>
          </p:cNvPr>
          <p:cNvCxnSpPr>
            <a:cxnSpLocks/>
          </p:cNvCxnSpPr>
          <p:nvPr/>
        </p:nvCxnSpPr>
        <p:spPr>
          <a:xfrm>
            <a:off x="1509204" y="787672"/>
            <a:ext cx="10368569" cy="0"/>
          </a:xfrm>
          <a:prstGeom prst="line">
            <a:avLst/>
          </a:prstGeom>
          <a:ln w="19050" cmpd="sng">
            <a:gradFill flip="none" rotWithShape="1">
              <a:gsLst>
                <a:gs pos="100000">
                  <a:schemeClr val="accent1">
                    <a:lumMod val="5000"/>
                    <a:lumOff val="95000"/>
                  </a:schemeClr>
                </a:gs>
                <a:gs pos="67000">
                  <a:srgbClr val="FAD37F"/>
                </a:gs>
                <a:gs pos="33000">
                  <a:srgbClr val="F9C37A"/>
                </a:gs>
                <a:gs pos="5000">
                  <a:srgbClr val="DAA3B3"/>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0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99418"/>
            <a:ext cx="1364479" cy="244964"/>
          </a:xfrm>
        </p:spPr>
        <p:txBody>
          <a:bodyPr>
            <a:normAutofit/>
          </a:bodyPr>
          <a:lstStyle/>
          <a:p>
            <a:pPr algn="l"/>
            <a:r>
              <a:rPr lang="en-US" sz="10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389765"/>
            <a:ext cx="3110669" cy="369332"/>
          </a:xfrm>
          <a:prstGeom prst="rect">
            <a:avLst/>
          </a:prstGeom>
          <a:noFill/>
        </p:spPr>
        <p:txBody>
          <a:bodyPr wrap="square" rtlCol="0">
            <a:spAutoFit/>
          </a:bodyPr>
          <a:lstStyle/>
          <a:p>
            <a:r>
              <a:rPr lang="en-US"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210304"/>
            <a:ext cx="136447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389765"/>
            <a:ext cx="7915676" cy="369332"/>
          </a:xfrm>
          <a:prstGeom prst="rect">
            <a:avLst/>
          </a:prstGeom>
          <a:noFill/>
        </p:spPr>
        <p:txBody>
          <a:bodyPr wrap="square" rtlCol="0">
            <a:spAutoFit/>
          </a:bodyPr>
          <a:lstStyle/>
          <a:p>
            <a:r>
              <a:rPr lang="en-US" dirty="0">
                <a:latin typeface="Book Antiqua" panose="02040602050305030304" pitchFamily="18" charset="0"/>
              </a:rPr>
              <a:t>Adding Supplier and MSP product lines (emphasize and define phases)</a:t>
            </a:r>
          </a:p>
        </p:txBody>
      </p:sp>
      <p:sp>
        <p:nvSpPr>
          <p:cNvPr id="9" name="Title 1">
            <a:extLst>
              <a:ext uri="{FF2B5EF4-FFF2-40B4-BE49-F238E27FC236}">
                <a16:creationId xmlns:a16="http://schemas.microsoft.com/office/drawing/2014/main" id="{9BFBC481-79E5-C5E7-FB97-0DC3E02CD46B}"/>
              </a:ext>
            </a:extLst>
          </p:cNvPr>
          <p:cNvSpPr txBox="1">
            <a:spLocks/>
          </p:cNvSpPr>
          <p:nvPr/>
        </p:nvSpPr>
        <p:spPr>
          <a:xfrm>
            <a:off x="1401050" y="1204077"/>
            <a:ext cx="332186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HOW MANY BRAIN STORMING SESSIONS?</a:t>
            </a:r>
          </a:p>
        </p:txBody>
      </p:sp>
      <p:sp>
        <p:nvSpPr>
          <p:cNvPr id="10" name="TextBox 9">
            <a:extLst>
              <a:ext uri="{FF2B5EF4-FFF2-40B4-BE49-F238E27FC236}">
                <a16:creationId xmlns:a16="http://schemas.microsoft.com/office/drawing/2014/main" id="{D2B7DEFE-CFE1-A529-7B9B-CD8568CC6754}"/>
              </a:ext>
            </a:extLst>
          </p:cNvPr>
          <p:cNvSpPr txBox="1"/>
          <p:nvPr/>
        </p:nvSpPr>
        <p:spPr>
          <a:xfrm>
            <a:off x="1401051" y="1415534"/>
            <a:ext cx="10344106" cy="707886"/>
          </a:xfrm>
          <a:prstGeom prst="rect">
            <a:avLst/>
          </a:prstGeom>
          <a:noFill/>
        </p:spPr>
        <p:txBody>
          <a:bodyPr wrap="square" rtlCol="0">
            <a:spAutoFit/>
          </a:bodyPr>
          <a:lstStyle/>
          <a:p>
            <a:pPr>
              <a:lnSpc>
                <a:spcPct val="114000"/>
              </a:lnSpc>
            </a:pPr>
            <a:r>
              <a:rPr lang="en-US" dirty="0">
                <a:latin typeface="Book Antiqua" panose="02040602050305030304" pitchFamily="18" charset="0"/>
              </a:rPr>
              <a:t>After three sessions, we had our master journey map! This identified how all different product lines interacted and what features to add. We were ready for the next design phase – wireframing. </a:t>
            </a:r>
          </a:p>
        </p:txBody>
      </p:sp>
      <p:pic>
        <p:nvPicPr>
          <p:cNvPr id="16" name="Picture 15">
            <a:extLst>
              <a:ext uri="{FF2B5EF4-FFF2-40B4-BE49-F238E27FC236}">
                <a16:creationId xmlns:a16="http://schemas.microsoft.com/office/drawing/2014/main" id="{74A6FBDC-D8CA-737D-F8B0-13FB536E63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73694" y="2290181"/>
            <a:ext cx="10067276" cy="4834651"/>
          </a:xfrm>
          <a:prstGeom prst="rect">
            <a:avLst/>
          </a:prstGeom>
          <a:noFill/>
        </p:spPr>
      </p:pic>
      <p:sp>
        <p:nvSpPr>
          <p:cNvPr id="3" name="Rectangle 2">
            <a:extLst>
              <a:ext uri="{FF2B5EF4-FFF2-40B4-BE49-F238E27FC236}">
                <a16:creationId xmlns:a16="http://schemas.microsoft.com/office/drawing/2014/main" id="{9B404342-F94A-6AF4-9AE4-4D904102510A}"/>
              </a:ext>
            </a:extLst>
          </p:cNvPr>
          <p:cNvSpPr/>
          <p:nvPr/>
        </p:nvSpPr>
        <p:spPr>
          <a:xfrm>
            <a:off x="1502268" y="2185753"/>
            <a:ext cx="10146807" cy="4834651"/>
          </a:xfrm>
          <a:prstGeom prst="rect">
            <a:avLst/>
          </a:prstGeom>
          <a:gradFill flip="none" rotWithShape="1">
            <a:gsLst>
              <a:gs pos="94000">
                <a:schemeClr val="accent1">
                  <a:lumMod val="5000"/>
                  <a:lumOff val="95000"/>
                </a:schemeClr>
              </a:gs>
              <a:gs pos="8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70DBAB3-3114-2348-8285-9C5DF1CFD858}"/>
              </a:ext>
            </a:extLst>
          </p:cNvPr>
          <p:cNvCxnSpPr>
            <a:cxnSpLocks/>
          </p:cNvCxnSpPr>
          <p:nvPr/>
        </p:nvCxnSpPr>
        <p:spPr>
          <a:xfrm>
            <a:off x="1509204" y="787672"/>
            <a:ext cx="10368569" cy="0"/>
          </a:xfrm>
          <a:prstGeom prst="line">
            <a:avLst/>
          </a:prstGeom>
          <a:ln w="19050" cmpd="sng">
            <a:gradFill flip="none" rotWithShape="1">
              <a:gsLst>
                <a:gs pos="100000">
                  <a:schemeClr val="accent1">
                    <a:lumMod val="5000"/>
                    <a:lumOff val="95000"/>
                  </a:schemeClr>
                </a:gs>
                <a:gs pos="67000">
                  <a:srgbClr val="FAD37F"/>
                </a:gs>
                <a:gs pos="33000">
                  <a:srgbClr val="F9C37A"/>
                </a:gs>
                <a:gs pos="5000">
                  <a:srgbClr val="DAA3B3"/>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00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318106"/>
            <a:ext cx="1364479" cy="369332"/>
          </a:xfrm>
        </p:spPr>
        <p:txBody>
          <a:bodyPr>
            <a:normAutofit/>
          </a:bodyPr>
          <a:lstStyle/>
          <a:p>
            <a:pPr algn="l"/>
            <a:r>
              <a:rPr lang="en-US" sz="16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1632821"/>
            <a:ext cx="2132261" cy="646331"/>
          </a:xfrm>
          <a:prstGeom prst="rect">
            <a:avLst/>
          </a:prstGeom>
          <a:noFill/>
        </p:spPr>
        <p:txBody>
          <a:bodyPr wrap="square" rtlCol="0">
            <a:spAutoFit/>
          </a:bodyPr>
          <a:lstStyle/>
          <a:p>
            <a:r>
              <a:rPr lang="en-US" sz="3600"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1318106"/>
            <a:ext cx="2329272" cy="3713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solidFill>
                  <a:schemeClr val="tx1">
                    <a:lumMod val="65000"/>
                    <a:lumOff val="35000"/>
                  </a:schemeClr>
                </a:solidFill>
                <a:latin typeface="Avenir Next LT Pro Demi" panose="020B0604020202020204" pitchFamily="34" charset="0"/>
              </a:rPr>
              <a:t>SAMPLE PROJECT #2</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1623946"/>
            <a:ext cx="7962192" cy="2308324"/>
          </a:xfrm>
          <a:prstGeom prst="rect">
            <a:avLst/>
          </a:prstGeom>
          <a:noFill/>
        </p:spPr>
        <p:txBody>
          <a:bodyPr wrap="square" rtlCol="0">
            <a:spAutoFit/>
          </a:bodyPr>
          <a:lstStyle/>
          <a:p>
            <a:r>
              <a:rPr lang="en-US" sz="3600" dirty="0">
                <a:latin typeface="Book Antiqua" panose="02040602050305030304" pitchFamily="18" charset="0"/>
              </a:rPr>
              <a:t>Prototype testing of new Talent product line (covering the </a:t>
            </a:r>
            <a:r>
              <a:rPr lang="en-US" sz="3600" b="1" dirty="0">
                <a:solidFill>
                  <a:schemeClr val="tx1">
                    <a:lumMod val="85000"/>
                    <a:lumOff val="15000"/>
                  </a:schemeClr>
                </a:solidFill>
                <a:latin typeface="Book Antiqua" panose="02040602050305030304" pitchFamily="18" charset="0"/>
              </a:rPr>
              <a:t>iteration</a:t>
            </a:r>
            <a:r>
              <a:rPr lang="en-US" sz="3600" dirty="0">
                <a:latin typeface="Book Antiqua" panose="02040602050305030304" pitchFamily="18" charset="0"/>
              </a:rPr>
              <a:t> and </a:t>
            </a:r>
            <a:r>
              <a:rPr lang="en-US" sz="3600" b="1" dirty="0">
                <a:solidFill>
                  <a:schemeClr val="tx1">
                    <a:lumMod val="85000"/>
                    <a:lumOff val="15000"/>
                  </a:schemeClr>
                </a:solidFill>
                <a:latin typeface="Book Antiqua" panose="02040602050305030304" pitchFamily="18" charset="0"/>
              </a:rPr>
              <a:t>testing</a:t>
            </a:r>
            <a:r>
              <a:rPr lang="en-US" sz="3600" dirty="0">
                <a:latin typeface="Book Antiqua" panose="02040602050305030304" pitchFamily="18" charset="0"/>
              </a:rPr>
              <a:t> phases of the Design Thinking process)</a:t>
            </a:r>
          </a:p>
        </p:txBody>
      </p:sp>
    </p:spTree>
    <p:extLst>
      <p:ext uri="{BB962C8B-B14F-4D97-AF65-F5344CB8AC3E}">
        <p14:creationId xmlns:p14="http://schemas.microsoft.com/office/powerpoint/2010/main" val="11182527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99418"/>
            <a:ext cx="1364479" cy="244964"/>
          </a:xfrm>
        </p:spPr>
        <p:txBody>
          <a:bodyPr>
            <a:normAutofit/>
          </a:bodyPr>
          <a:lstStyle/>
          <a:p>
            <a:pPr algn="l"/>
            <a:r>
              <a:rPr lang="en-US" sz="10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389765"/>
            <a:ext cx="3110669" cy="369332"/>
          </a:xfrm>
          <a:prstGeom prst="rect">
            <a:avLst/>
          </a:prstGeom>
          <a:noFill/>
        </p:spPr>
        <p:txBody>
          <a:bodyPr wrap="square" rtlCol="0">
            <a:spAutoFit/>
          </a:bodyPr>
          <a:lstStyle/>
          <a:p>
            <a:r>
              <a:rPr lang="en-US"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210304"/>
            <a:ext cx="136447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389765"/>
            <a:ext cx="7962192" cy="369332"/>
          </a:xfrm>
          <a:prstGeom prst="rect">
            <a:avLst/>
          </a:prstGeom>
          <a:noFill/>
        </p:spPr>
        <p:txBody>
          <a:bodyPr wrap="square" rtlCol="0">
            <a:spAutoFit/>
          </a:bodyPr>
          <a:lstStyle/>
          <a:p>
            <a:r>
              <a:rPr lang="en-US" dirty="0">
                <a:latin typeface="Book Antiqua" panose="02040602050305030304" pitchFamily="18" charset="0"/>
              </a:rPr>
              <a:t>Prototype testing of new Talent product line (iteration and testing phases)</a:t>
            </a:r>
          </a:p>
        </p:txBody>
      </p:sp>
      <p:sp>
        <p:nvSpPr>
          <p:cNvPr id="9" name="Title 1">
            <a:extLst>
              <a:ext uri="{FF2B5EF4-FFF2-40B4-BE49-F238E27FC236}">
                <a16:creationId xmlns:a16="http://schemas.microsoft.com/office/drawing/2014/main" id="{9BFBC481-79E5-C5E7-FB97-0DC3E02CD46B}"/>
              </a:ext>
            </a:extLst>
          </p:cNvPr>
          <p:cNvSpPr txBox="1">
            <a:spLocks/>
          </p:cNvSpPr>
          <p:nvPr/>
        </p:nvSpPr>
        <p:spPr>
          <a:xfrm>
            <a:off x="1401051" y="1204077"/>
            <a:ext cx="1784534"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 DESCRIPTION</a:t>
            </a:r>
          </a:p>
        </p:txBody>
      </p:sp>
      <p:sp>
        <p:nvSpPr>
          <p:cNvPr id="10" name="TextBox 9">
            <a:extLst>
              <a:ext uri="{FF2B5EF4-FFF2-40B4-BE49-F238E27FC236}">
                <a16:creationId xmlns:a16="http://schemas.microsoft.com/office/drawing/2014/main" id="{D2B7DEFE-CFE1-A529-7B9B-CD8568CC6754}"/>
              </a:ext>
            </a:extLst>
          </p:cNvPr>
          <p:cNvSpPr txBox="1"/>
          <p:nvPr/>
        </p:nvSpPr>
        <p:spPr>
          <a:xfrm>
            <a:off x="1401051" y="1415534"/>
            <a:ext cx="4883923" cy="1655261"/>
          </a:xfrm>
          <a:prstGeom prst="rect">
            <a:avLst/>
          </a:prstGeom>
          <a:noFill/>
        </p:spPr>
        <p:txBody>
          <a:bodyPr wrap="square" rtlCol="0">
            <a:spAutoFit/>
          </a:bodyPr>
          <a:lstStyle/>
          <a:p>
            <a:pPr>
              <a:lnSpc>
                <a:spcPct val="114000"/>
              </a:lnSpc>
            </a:pPr>
            <a:r>
              <a:rPr lang="en-US" dirty="0">
                <a:latin typeface="Book Antiqua" panose="02040602050305030304" pitchFamily="18" charset="0"/>
              </a:rPr>
              <a:t>Beeline was redesigning the interface shown to contractors (the talent persona) when they entered hours on their timesheet, as well as adding additional usefulness and functionality. </a:t>
            </a:r>
          </a:p>
        </p:txBody>
      </p:sp>
      <p:sp>
        <p:nvSpPr>
          <p:cNvPr id="11" name="TextBox 10">
            <a:extLst>
              <a:ext uri="{FF2B5EF4-FFF2-40B4-BE49-F238E27FC236}">
                <a16:creationId xmlns:a16="http://schemas.microsoft.com/office/drawing/2014/main" id="{7385FED7-4964-C029-EA37-DD82E499102E}"/>
              </a:ext>
            </a:extLst>
          </p:cNvPr>
          <p:cNvSpPr txBox="1"/>
          <p:nvPr/>
        </p:nvSpPr>
        <p:spPr>
          <a:xfrm>
            <a:off x="1401051" y="3563657"/>
            <a:ext cx="4883923" cy="1655261"/>
          </a:xfrm>
          <a:prstGeom prst="rect">
            <a:avLst/>
          </a:prstGeom>
          <a:noFill/>
        </p:spPr>
        <p:txBody>
          <a:bodyPr wrap="square" rtlCol="0">
            <a:spAutoFit/>
          </a:bodyPr>
          <a:lstStyle/>
          <a:p>
            <a:pPr>
              <a:lnSpc>
                <a:spcPct val="114000"/>
              </a:lnSpc>
            </a:pPr>
            <a:r>
              <a:rPr lang="en-US" dirty="0">
                <a:latin typeface="Book Antiqua" panose="02040602050305030304" pitchFamily="18" charset="0"/>
              </a:rPr>
              <a:t>We had gone through several wireframe iterations and had our first prototype. How well did it work, especially for someone using who needed to create an account and was using it for the first time?</a:t>
            </a:r>
          </a:p>
        </p:txBody>
      </p:sp>
      <p:sp>
        <p:nvSpPr>
          <p:cNvPr id="12" name="Title 1">
            <a:extLst>
              <a:ext uri="{FF2B5EF4-FFF2-40B4-BE49-F238E27FC236}">
                <a16:creationId xmlns:a16="http://schemas.microsoft.com/office/drawing/2014/main" id="{353FE2C4-C4A4-AA3F-B78D-E818FCDAB811}"/>
              </a:ext>
            </a:extLst>
          </p:cNvPr>
          <p:cNvSpPr txBox="1">
            <a:spLocks/>
          </p:cNvSpPr>
          <p:nvPr/>
        </p:nvSpPr>
        <p:spPr>
          <a:xfrm>
            <a:off x="1404990" y="3366167"/>
            <a:ext cx="1542518"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BUSINESS PROBLEM</a:t>
            </a:r>
          </a:p>
        </p:txBody>
      </p:sp>
      <p:sp>
        <p:nvSpPr>
          <p:cNvPr id="13" name="TextBox 12">
            <a:extLst>
              <a:ext uri="{FF2B5EF4-FFF2-40B4-BE49-F238E27FC236}">
                <a16:creationId xmlns:a16="http://schemas.microsoft.com/office/drawing/2014/main" id="{25193D6E-F97A-F431-D9B6-06382C8AABA0}"/>
              </a:ext>
            </a:extLst>
          </p:cNvPr>
          <p:cNvSpPr txBox="1"/>
          <p:nvPr/>
        </p:nvSpPr>
        <p:spPr>
          <a:xfrm>
            <a:off x="6915564" y="1400178"/>
            <a:ext cx="4883923" cy="1023678"/>
          </a:xfrm>
          <a:prstGeom prst="rect">
            <a:avLst/>
          </a:prstGeom>
          <a:noFill/>
        </p:spPr>
        <p:txBody>
          <a:bodyPr wrap="square" rtlCol="0">
            <a:spAutoFit/>
          </a:bodyPr>
          <a:lstStyle/>
          <a:p>
            <a:pPr>
              <a:lnSpc>
                <a:spcPct val="114000"/>
              </a:lnSpc>
            </a:pPr>
            <a:r>
              <a:rPr lang="en-US" dirty="0">
                <a:latin typeface="Book Antiqua" panose="02040602050305030304" pitchFamily="18" charset="0"/>
              </a:rPr>
              <a:t>A random mix of employees in the Beeline office who didn’t have any knowledge of the project.</a:t>
            </a:r>
          </a:p>
        </p:txBody>
      </p:sp>
      <p:sp>
        <p:nvSpPr>
          <p:cNvPr id="14" name="Title 1">
            <a:extLst>
              <a:ext uri="{FF2B5EF4-FFF2-40B4-BE49-F238E27FC236}">
                <a16:creationId xmlns:a16="http://schemas.microsoft.com/office/drawing/2014/main" id="{869B44E6-4DF7-1854-ABB2-F859CF4E6B08}"/>
              </a:ext>
            </a:extLst>
          </p:cNvPr>
          <p:cNvSpPr txBox="1">
            <a:spLocks/>
          </p:cNvSpPr>
          <p:nvPr/>
        </p:nvSpPr>
        <p:spPr>
          <a:xfrm>
            <a:off x="6919503" y="1202688"/>
            <a:ext cx="1542518"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KEY PLAYERS</a:t>
            </a:r>
          </a:p>
        </p:txBody>
      </p:sp>
      <p:sp>
        <p:nvSpPr>
          <p:cNvPr id="15" name="TextBox 14">
            <a:extLst>
              <a:ext uri="{FF2B5EF4-FFF2-40B4-BE49-F238E27FC236}">
                <a16:creationId xmlns:a16="http://schemas.microsoft.com/office/drawing/2014/main" id="{D3F6E206-ADD8-320D-E605-0E549773B220}"/>
              </a:ext>
            </a:extLst>
          </p:cNvPr>
          <p:cNvSpPr txBox="1"/>
          <p:nvPr/>
        </p:nvSpPr>
        <p:spPr>
          <a:xfrm>
            <a:off x="6907750" y="3064937"/>
            <a:ext cx="4883923" cy="2756524"/>
          </a:xfrm>
          <a:prstGeom prst="rect">
            <a:avLst/>
          </a:prstGeom>
          <a:noFill/>
        </p:spPr>
        <p:txBody>
          <a:bodyPr wrap="square" rtlCol="0">
            <a:spAutoFit/>
          </a:bodyPr>
          <a:lstStyle/>
          <a:p>
            <a:pPr>
              <a:lnSpc>
                <a:spcPct val="114000"/>
              </a:lnSpc>
              <a:spcAft>
                <a:spcPts val="1200"/>
              </a:spcAft>
            </a:pPr>
            <a:r>
              <a:rPr lang="en-US" dirty="0">
                <a:latin typeface="Book Antiqua" panose="02040602050305030304" pitchFamily="18" charset="0"/>
              </a:rPr>
              <a:t>We didn't need a lot of users to test how smoothly users would progress through the account creation process and if the information architecture made sense. </a:t>
            </a:r>
          </a:p>
          <a:p>
            <a:pPr>
              <a:lnSpc>
                <a:spcPct val="114000"/>
              </a:lnSpc>
            </a:pPr>
            <a:r>
              <a:rPr lang="en-US" dirty="0">
                <a:latin typeface="Book Antiqua" panose="02040602050305030304" pitchFamily="18" charset="0"/>
              </a:rPr>
              <a:t>I spent three hours walking through the office with a laptop, grabbing people who were away from their desks for a quick 10-minute prototype test.</a:t>
            </a:r>
          </a:p>
        </p:txBody>
      </p:sp>
      <p:sp>
        <p:nvSpPr>
          <p:cNvPr id="16" name="Title 1">
            <a:extLst>
              <a:ext uri="{FF2B5EF4-FFF2-40B4-BE49-F238E27FC236}">
                <a16:creationId xmlns:a16="http://schemas.microsoft.com/office/drawing/2014/main" id="{D5CC16A6-79E7-73CC-C162-4D748CC52A35}"/>
              </a:ext>
            </a:extLst>
          </p:cNvPr>
          <p:cNvSpPr txBox="1">
            <a:spLocks/>
          </p:cNvSpPr>
          <p:nvPr/>
        </p:nvSpPr>
        <p:spPr>
          <a:xfrm>
            <a:off x="6911688" y="2867447"/>
            <a:ext cx="3022425"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HOW I ATTACKED THE PROBLEM</a:t>
            </a:r>
          </a:p>
        </p:txBody>
      </p:sp>
      <p:cxnSp>
        <p:nvCxnSpPr>
          <p:cNvPr id="3" name="Straight Connector 2">
            <a:extLst>
              <a:ext uri="{FF2B5EF4-FFF2-40B4-BE49-F238E27FC236}">
                <a16:creationId xmlns:a16="http://schemas.microsoft.com/office/drawing/2014/main" id="{24EF7032-BEE9-D57A-46ED-17F2C098AD57}"/>
              </a:ext>
            </a:extLst>
          </p:cNvPr>
          <p:cNvCxnSpPr>
            <a:cxnSpLocks/>
          </p:cNvCxnSpPr>
          <p:nvPr/>
        </p:nvCxnSpPr>
        <p:spPr>
          <a:xfrm>
            <a:off x="1509204" y="787672"/>
            <a:ext cx="10368569" cy="0"/>
          </a:xfrm>
          <a:prstGeom prst="line">
            <a:avLst/>
          </a:prstGeom>
          <a:ln w="19050" cmpd="sng">
            <a:gradFill flip="none" rotWithShape="1">
              <a:gsLst>
                <a:gs pos="100000">
                  <a:schemeClr val="accent1">
                    <a:lumMod val="5000"/>
                    <a:lumOff val="95000"/>
                  </a:schemeClr>
                </a:gs>
                <a:gs pos="67000">
                  <a:srgbClr val="FAD37F"/>
                </a:gs>
                <a:gs pos="33000">
                  <a:srgbClr val="F9C37A"/>
                </a:gs>
                <a:gs pos="5000">
                  <a:srgbClr val="DAA3B3"/>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69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lur, colorfulness, orange, amber&#10;&#10;Description automatically generated">
            <a:extLst>
              <a:ext uri="{FF2B5EF4-FFF2-40B4-BE49-F238E27FC236}">
                <a16:creationId xmlns:a16="http://schemas.microsoft.com/office/drawing/2014/main" id="{5951B070-D404-36A9-32EA-59FDC0287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183DFE-9021-8BC0-CAE1-F04F14A592BA}"/>
              </a:ext>
            </a:extLst>
          </p:cNvPr>
          <p:cNvSpPr>
            <a:spLocks noGrp="1"/>
          </p:cNvSpPr>
          <p:nvPr>
            <p:ph type="ctrTitle"/>
          </p:nvPr>
        </p:nvSpPr>
        <p:spPr>
          <a:xfrm>
            <a:off x="1401052" y="199418"/>
            <a:ext cx="1364479" cy="244964"/>
          </a:xfrm>
        </p:spPr>
        <p:txBody>
          <a:bodyPr>
            <a:normAutofit/>
          </a:bodyPr>
          <a:lstStyle/>
          <a:p>
            <a:pPr algn="l"/>
            <a:r>
              <a:rPr lang="en-US" sz="1000" dirty="0">
                <a:solidFill>
                  <a:schemeClr val="tx1">
                    <a:lumMod val="65000"/>
                    <a:lumOff val="35000"/>
                  </a:schemeClr>
                </a:solidFill>
                <a:latin typeface="Avenir Next LT Pro Demi" panose="020B0604020202020204" pitchFamily="34" charset="0"/>
              </a:rPr>
              <a:t>CLIENT</a:t>
            </a:r>
          </a:p>
        </p:txBody>
      </p:sp>
      <p:sp>
        <p:nvSpPr>
          <p:cNvPr id="6" name="TextBox 5">
            <a:extLst>
              <a:ext uri="{FF2B5EF4-FFF2-40B4-BE49-F238E27FC236}">
                <a16:creationId xmlns:a16="http://schemas.microsoft.com/office/drawing/2014/main" id="{C78704BB-8947-629E-4324-A5D6E2713038}"/>
              </a:ext>
            </a:extLst>
          </p:cNvPr>
          <p:cNvSpPr txBox="1"/>
          <p:nvPr/>
        </p:nvSpPr>
        <p:spPr>
          <a:xfrm>
            <a:off x="1401052" y="389765"/>
            <a:ext cx="3110669" cy="369332"/>
          </a:xfrm>
          <a:prstGeom prst="rect">
            <a:avLst/>
          </a:prstGeom>
          <a:noFill/>
        </p:spPr>
        <p:txBody>
          <a:bodyPr wrap="square" rtlCol="0">
            <a:spAutoFit/>
          </a:bodyPr>
          <a:lstStyle/>
          <a:p>
            <a:r>
              <a:rPr lang="en-US" dirty="0">
                <a:latin typeface="Book Antiqua" panose="02040602050305030304" pitchFamily="18" charset="0"/>
              </a:rPr>
              <a:t>Beeline</a:t>
            </a:r>
          </a:p>
        </p:txBody>
      </p:sp>
      <p:sp>
        <p:nvSpPr>
          <p:cNvPr id="7" name="Title 1">
            <a:extLst>
              <a:ext uri="{FF2B5EF4-FFF2-40B4-BE49-F238E27FC236}">
                <a16:creationId xmlns:a16="http://schemas.microsoft.com/office/drawing/2014/main" id="{D8D351CB-3B8D-3921-5BEA-B358A4C6D6B3}"/>
              </a:ext>
            </a:extLst>
          </p:cNvPr>
          <p:cNvSpPr txBox="1">
            <a:spLocks/>
          </p:cNvSpPr>
          <p:nvPr/>
        </p:nvSpPr>
        <p:spPr>
          <a:xfrm>
            <a:off x="3829481" y="210304"/>
            <a:ext cx="136447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PROJECT</a:t>
            </a:r>
          </a:p>
        </p:txBody>
      </p:sp>
      <p:sp>
        <p:nvSpPr>
          <p:cNvPr id="8" name="TextBox 7">
            <a:extLst>
              <a:ext uri="{FF2B5EF4-FFF2-40B4-BE49-F238E27FC236}">
                <a16:creationId xmlns:a16="http://schemas.microsoft.com/office/drawing/2014/main" id="{F3EAEB39-423B-5F23-4A68-74143C44C417}"/>
              </a:ext>
            </a:extLst>
          </p:cNvPr>
          <p:cNvSpPr txBox="1"/>
          <p:nvPr/>
        </p:nvSpPr>
        <p:spPr>
          <a:xfrm>
            <a:off x="3829481" y="389765"/>
            <a:ext cx="7915676" cy="369332"/>
          </a:xfrm>
          <a:prstGeom prst="rect">
            <a:avLst/>
          </a:prstGeom>
          <a:noFill/>
        </p:spPr>
        <p:txBody>
          <a:bodyPr wrap="square" rtlCol="0">
            <a:spAutoFit/>
          </a:bodyPr>
          <a:lstStyle/>
          <a:p>
            <a:r>
              <a:rPr lang="en-US" dirty="0">
                <a:latin typeface="Book Antiqua" panose="02040602050305030304" pitchFamily="18" charset="0"/>
              </a:rPr>
              <a:t>Prototype testing of new Talent product line (iteration and testing phases)</a:t>
            </a:r>
          </a:p>
        </p:txBody>
      </p:sp>
      <p:sp>
        <p:nvSpPr>
          <p:cNvPr id="9" name="Title 1">
            <a:extLst>
              <a:ext uri="{FF2B5EF4-FFF2-40B4-BE49-F238E27FC236}">
                <a16:creationId xmlns:a16="http://schemas.microsoft.com/office/drawing/2014/main" id="{9BFBC481-79E5-C5E7-FB97-0DC3E02CD46B}"/>
              </a:ext>
            </a:extLst>
          </p:cNvPr>
          <p:cNvSpPr txBox="1">
            <a:spLocks/>
          </p:cNvSpPr>
          <p:nvPr/>
        </p:nvSpPr>
        <p:spPr>
          <a:xfrm>
            <a:off x="1401050" y="1204077"/>
            <a:ext cx="332186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WHAT DID WE DISCOVER?</a:t>
            </a:r>
          </a:p>
        </p:txBody>
      </p:sp>
      <p:sp>
        <p:nvSpPr>
          <p:cNvPr id="10" name="TextBox 9">
            <a:extLst>
              <a:ext uri="{FF2B5EF4-FFF2-40B4-BE49-F238E27FC236}">
                <a16:creationId xmlns:a16="http://schemas.microsoft.com/office/drawing/2014/main" id="{D2B7DEFE-CFE1-A529-7B9B-CD8568CC6754}"/>
              </a:ext>
            </a:extLst>
          </p:cNvPr>
          <p:cNvSpPr txBox="1"/>
          <p:nvPr/>
        </p:nvSpPr>
        <p:spPr>
          <a:xfrm>
            <a:off x="1401051" y="1415534"/>
            <a:ext cx="4847349" cy="1023678"/>
          </a:xfrm>
          <a:prstGeom prst="rect">
            <a:avLst/>
          </a:prstGeom>
          <a:noFill/>
        </p:spPr>
        <p:txBody>
          <a:bodyPr wrap="square" rtlCol="0">
            <a:spAutoFit/>
          </a:bodyPr>
          <a:lstStyle/>
          <a:p>
            <a:pPr>
              <a:lnSpc>
                <a:spcPct val="114000"/>
              </a:lnSpc>
            </a:pPr>
            <a:r>
              <a:rPr lang="en-US" dirty="0">
                <a:latin typeface="Book Antiqua" panose="02040602050305030304" pitchFamily="18" charset="0"/>
              </a:rPr>
              <a:t>With just seven prospective users, we found the prototype was easy to navigate and understand.</a:t>
            </a:r>
          </a:p>
        </p:txBody>
      </p:sp>
      <p:sp>
        <p:nvSpPr>
          <p:cNvPr id="3" name="Title 1">
            <a:extLst>
              <a:ext uri="{FF2B5EF4-FFF2-40B4-BE49-F238E27FC236}">
                <a16:creationId xmlns:a16="http://schemas.microsoft.com/office/drawing/2014/main" id="{E7DC241D-7F42-657B-68EA-AB0FE9FB768C}"/>
              </a:ext>
            </a:extLst>
          </p:cNvPr>
          <p:cNvSpPr txBox="1">
            <a:spLocks/>
          </p:cNvSpPr>
          <p:nvPr/>
        </p:nvSpPr>
        <p:spPr>
          <a:xfrm>
            <a:off x="6756374" y="1204077"/>
            <a:ext cx="3321869"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BUT…</a:t>
            </a:r>
          </a:p>
        </p:txBody>
      </p:sp>
      <p:sp>
        <p:nvSpPr>
          <p:cNvPr id="4" name="TextBox 3">
            <a:extLst>
              <a:ext uri="{FF2B5EF4-FFF2-40B4-BE49-F238E27FC236}">
                <a16:creationId xmlns:a16="http://schemas.microsoft.com/office/drawing/2014/main" id="{4463D5F1-8F1C-7DDE-2F40-B825C18B3C6D}"/>
              </a:ext>
            </a:extLst>
          </p:cNvPr>
          <p:cNvSpPr txBox="1"/>
          <p:nvPr/>
        </p:nvSpPr>
        <p:spPr>
          <a:xfrm>
            <a:off x="6756375" y="1415534"/>
            <a:ext cx="4847349" cy="1339469"/>
          </a:xfrm>
          <a:prstGeom prst="rect">
            <a:avLst/>
          </a:prstGeom>
          <a:noFill/>
        </p:spPr>
        <p:txBody>
          <a:bodyPr wrap="square" rtlCol="0">
            <a:spAutoFit/>
          </a:bodyPr>
          <a:lstStyle/>
          <a:p>
            <a:pPr>
              <a:lnSpc>
                <a:spcPct val="114000"/>
              </a:lnSpc>
            </a:pPr>
            <a:r>
              <a:rPr lang="en-US" dirty="0">
                <a:latin typeface="Book Antiqua" panose="02040602050305030304" pitchFamily="18" charset="0"/>
              </a:rPr>
              <a:t>We discovered some specific usability issues with password creation, confusion over section labels, and users kept wondering if their updates were “saved” or not.</a:t>
            </a:r>
          </a:p>
        </p:txBody>
      </p:sp>
      <p:sp>
        <p:nvSpPr>
          <p:cNvPr id="11" name="Title 1">
            <a:extLst>
              <a:ext uri="{FF2B5EF4-FFF2-40B4-BE49-F238E27FC236}">
                <a16:creationId xmlns:a16="http://schemas.microsoft.com/office/drawing/2014/main" id="{049EF1F1-10CC-57F1-0634-B4B17CA46C91}"/>
              </a:ext>
            </a:extLst>
          </p:cNvPr>
          <p:cNvSpPr txBox="1">
            <a:spLocks/>
          </p:cNvSpPr>
          <p:nvPr/>
        </p:nvSpPr>
        <p:spPr>
          <a:xfrm>
            <a:off x="1405805" y="2884192"/>
            <a:ext cx="4618477"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…AND THE SYSTEM USABILITY SCORE (SUS) SURVEY REFLECTED IT</a:t>
            </a:r>
          </a:p>
        </p:txBody>
      </p:sp>
      <p:sp>
        <p:nvSpPr>
          <p:cNvPr id="12" name="TextBox 11">
            <a:extLst>
              <a:ext uri="{FF2B5EF4-FFF2-40B4-BE49-F238E27FC236}">
                <a16:creationId xmlns:a16="http://schemas.microsoft.com/office/drawing/2014/main" id="{9B4AC0A0-AA34-A8F1-68AB-DD73ACE9C63D}"/>
              </a:ext>
            </a:extLst>
          </p:cNvPr>
          <p:cNvSpPr txBox="1"/>
          <p:nvPr/>
        </p:nvSpPr>
        <p:spPr>
          <a:xfrm>
            <a:off x="1405806" y="3095649"/>
            <a:ext cx="10067278" cy="707886"/>
          </a:xfrm>
          <a:prstGeom prst="rect">
            <a:avLst/>
          </a:prstGeom>
          <a:noFill/>
        </p:spPr>
        <p:txBody>
          <a:bodyPr wrap="square" rtlCol="0">
            <a:spAutoFit/>
          </a:bodyPr>
          <a:lstStyle/>
          <a:p>
            <a:pPr>
              <a:lnSpc>
                <a:spcPct val="114000"/>
              </a:lnSpc>
            </a:pPr>
            <a:r>
              <a:rPr lang="en-US" dirty="0">
                <a:latin typeface="Book Antiqua" panose="02040602050305030304" pitchFamily="18" charset="0"/>
              </a:rPr>
              <a:t>The design scored well for ease-of-use but failed in areas of confidence and consistency. Despite the poor scores, this test was successful because it led to specific changes in the next iteration.</a:t>
            </a:r>
          </a:p>
        </p:txBody>
      </p:sp>
      <p:pic>
        <p:nvPicPr>
          <p:cNvPr id="14" name="Picture 13">
            <a:extLst>
              <a:ext uri="{FF2B5EF4-FFF2-40B4-BE49-F238E27FC236}">
                <a16:creationId xmlns:a16="http://schemas.microsoft.com/office/drawing/2014/main" id="{2A4DB572-4AFA-89A8-1AFF-AB1A04FE414F}"/>
              </a:ext>
            </a:extLst>
          </p:cNvPr>
          <p:cNvPicPr>
            <a:picLocks noChangeAspect="1"/>
          </p:cNvPicPr>
          <p:nvPr/>
        </p:nvPicPr>
        <p:blipFill rotWithShape="1">
          <a:blip r:embed="rId3"/>
          <a:srcRect t="-1" b="32250"/>
          <a:stretch/>
        </p:blipFill>
        <p:spPr>
          <a:xfrm>
            <a:off x="1501587" y="4436014"/>
            <a:ext cx="9117106" cy="1755552"/>
          </a:xfrm>
          <a:prstGeom prst="rect">
            <a:avLst/>
          </a:prstGeom>
        </p:spPr>
      </p:pic>
      <p:sp>
        <p:nvSpPr>
          <p:cNvPr id="15" name="Title 1">
            <a:extLst>
              <a:ext uri="{FF2B5EF4-FFF2-40B4-BE49-F238E27FC236}">
                <a16:creationId xmlns:a16="http://schemas.microsoft.com/office/drawing/2014/main" id="{E2E5A668-BB79-8F97-81C2-B878ED644448}"/>
              </a:ext>
            </a:extLst>
          </p:cNvPr>
          <p:cNvSpPr txBox="1">
            <a:spLocks/>
          </p:cNvSpPr>
          <p:nvPr/>
        </p:nvSpPr>
        <p:spPr>
          <a:xfrm>
            <a:off x="1405804" y="4162617"/>
            <a:ext cx="4618477" cy="2449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000" dirty="0">
                <a:solidFill>
                  <a:schemeClr val="tx1">
                    <a:lumMod val="65000"/>
                    <a:lumOff val="35000"/>
                  </a:schemeClr>
                </a:solidFill>
                <a:latin typeface="Avenir Next LT Pro Demi" panose="020B0604020202020204" pitchFamily="34" charset="0"/>
              </a:rPr>
              <a:t>SYSTEM USABILITY SCORE (SUS) SURVEY RESULTS</a:t>
            </a:r>
          </a:p>
        </p:txBody>
      </p:sp>
      <p:sp>
        <p:nvSpPr>
          <p:cNvPr id="17" name="TextBox 16">
            <a:extLst>
              <a:ext uri="{FF2B5EF4-FFF2-40B4-BE49-F238E27FC236}">
                <a16:creationId xmlns:a16="http://schemas.microsoft.com/office/drawing/2014/main" id="{B044BE7C-ACFA-3D69-8052-1C1A88BFDF63}"/>
              </a:ext>
            </a:extLst>
          </p:cNvPr>
          <p:cNvSpPr txBox="1"/>
          <p:nvPr/>
        </p:nvSpPr>
        <p:spPr>
          <a:xfrm>
            <a:off x="1519517" y="6219999"/>
            <a:ext cx="10067278" cy="292196"/>
          </a:xfrm>
          <a:prstGeom prst="rect">
            <a:avLst/>
          </a:prstGeom>
          <a:noFill/>
        </p:spPr>
        <p:txBody>
          <a:bodyPr wrap="square" rtlCol="0">
            <a:spAutoFit/>
          </a:bodyPr>
          <a:lstStyle/>
          <a:p>
            <a:pPr>
              <a:lnSpc>
                <a:spcPct val="114000"/>
              </a:lnSpc>
            </a:pPr>
            <a:r>
              <a:rPr lang="en-US" sz="1200" dirty="0">
                <a:latin typeface="Book Antiqua" panose="02040602050305030304" pitchFamily="18" charset="0"/>
              </a:rPr>
              <a:t>*White and green blocks show </a:t>
            </a:r>
            <a:r>
              <a:rPr lang="en-US" sz="1200">
                <a:latin typeface="Book Antiqua" panose="02040602050305030304" pitchFamily="18" charset="0"/>
              </a:rPr>
              <a:t>scores that hit the desired mark. </a:t>
            </a:r>
            <a:r>
              <a:rPr lang="en-US" sz="1200" dirty="0">
                <a:latin typeface="Book Antiqua" panose="02040602050305030304" pitchFamily="18" charset="0"/>
              </a:rPr>
              <a:t>Pink and red blocks show where the usability score doesn’t measure up.</a:t>
            </a:r>
          </a:p>
        </p:txBody>
      </p:sp>
      <p:cxnSp>
        <p:nvCxnSpPr>
          <p:cNvPr id="13" name="Straight Connector 12">
            <a:extLst>
              <a:ext uri="{FF2B5EF4-FFF2-40B4-BE49-F238E27FC236}">
                <a16:creationId xmlns:a16="http://schemas.microsoft.com/office/drawing/2014/main" id="{B441BF2C-FF87-AAF5-17D2-300DEC74A2CF}"/>
              </a:ext>
            </a:extLst>
          </p:cNvPr>
          <p:cNvCxnSpPr>
            <a:cxnSpLocks/>
          </p:cNvCxnSpPr>
          <p:nvPr/>
        </p:nvCxnSpPr>
        <p:spPr>
          <a:xfrm>
            <a:off x="1509204" y="787672"/>
            <a:ext cx="10368569" cy="0"/>
          </a:xfrm>
          <a:prstGeom prst="line">
            <a:avLst/>
          </a:prstGeom>
          <a:ln w="19050" cmpd="sng">
            <a:gradFill flip="none" rotWithShape="1">
              <a:gsLst>
                <a:gs pos="100000">
                  <a:schemeClr val="accent1">
                    <a:lumMod val="5000"/>
                    <a:lumOff val="95000"/>
                  </a:schemeClr>
                </a:gs>
                <a:gs pos="67000">
                  <a:srgbClr val="FAD37F"/>
                </a:gs>
                <a:gs pos="33000">
                  <a:srgbClr val="F9C37A"/>
                </a:gs>
                <a:gs pos="5000">
                  <a:srgbClr val="DAA3B3"/>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33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4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nodeType="after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1" grpId="0"/>
      <p:bldP spid="12" grpId="0"/>
      <p:bldP spid="15"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EB997FA84B5843A619388758A76D79" ma:contentTypeVersion="4" ma:contentTypeDescription="Create a new document." ma:contentTypeScope="" ma:versionID="b03268a3d7ad6be8fcf886528237ce06">
  <xsd:schema xmlns:xsd="http://www.w3.org/2001/XMLSchema" xmlns:xs="http://www.w3.org/2001/XMLSchema" xmlns:p="http://schemas.microsoft.com/office/2006/metadata/properties" xmlns:ns3="d92b4f18-f1a1-4e1a-9065-b7994f5886d4" targetNamespace="http://schemas.microsoft.com/office/2006/metadata/properties" ma:root="true" ma:fieldsID="ed7af04c1e0462190a2c81f32533b0dd" ns3:_="">
    <xsd:import namespace="d92b4f18-f1a1-4e1a-9065-b7994f5886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b4f18-f1a1-4e1a-9065-b7994f588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1892C-4AED-4766-BC89-1119B2E6300D}">
  <ds:schemaRefs>
    <ds:schemaRef ds:uri="http://schemas.microsoft.com/sharepoint/v3/contenttype/forms"/>
  </ds:schemaRefs>
</ds:datastoreItem>
</file>

<file path=customXml/itemProps2.xml><?xml version="1.0" encoding="utf-8"?>
<ds:datastoreItem xmlns:ds="http://schemas.openxmlformats.org/officeDocument/2006/customXml" ds:itemID="{F4565340-D978-4732-BC21-F057137628C6}">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d92b4f18-f1a1-4e1a-9065-b7994f5886d4"/>
    <ds:schemaRef ds:uri="http://www.w3.org/XML/1998/namespace"/>
  </ds:schemaRefs>
</ds:datastoreItem>
</file>

<file path=customXml/itemProps3.xml><?xml version="1.0" encoding="utf-8"?>
<ds:datastoreItem xmlns:ds="http://schemas.openxmlformats.org/officeDocument/2006/customXml" ds:itemID="{18CBECEA-C273-4191-86EC-01C464A44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b4f18-f1a1-4e1a-9065-b7994f588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TotalTime>
  <Words>624</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Next LT Pro Demi</vt:lpstr>
      <vt:lpstr>Book Antiqua</vt:lpstr>
      <vt:lpstr>Calibri</vt:lpstr>
      <vt:lpstr>Calibri Light</vt:lpstr>
      <vt:lpstr>Office Theme</vt:lpstr>
      <vt:lpstr>CLIENT</vt:lpstr>
      <vt:lpstr>CLIENT</vt:lpstr>
      <vt:lpstr>CLIENT</vt:lpstr>
      <vt:lpstr>CLIENT</vt:lpstr>
      <vt:lpstr>CLIENT</vt:lpstr>
      <vt:lpstr>CLIENT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dc:title>
  <dc:creator>Tannah d'Aquin (BTHS Student)</dc:creator>
  <cp:lastModifiedBy>Tannah d'Aquin (BTHS Student)</cp:lastModifiedBy>
  <cp:revision>7</cp:revision>
  <dcterms:created xsi:type="dcterms:W3CDTF">2023-05-16T00:45:44Z</dcterms:created>
  <dcterms:modified xsi:type="dcterms:W3CDTF">2023-07-14T19:33:15Z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0x0101004BEB997FA84B5843A619388758A76D79</vt:lpwstr>
  </property>
</Properties>
</file>