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sldIdLst>
    <p:sldId id="287" r:id="rId2"/>
    <p:sldId id="335" r:id="rId3"/>
    <p:sldId id="334" r:id="rId4"/>
    <p:sldId id="336" r:id="rId5"/>
    <p:sldId id="337" r:id="rId6"/>
    <p:sldId id="343" r:id="rId7"/>
    <p:sldId id="340" r:id="rId8"/>
    <p:sldId id="342" r:id="rId9"/>
    <p:sldId id="341" r:id="rId10"/>
    <p:sldId id="295" r:id="rId11"/>
    <p:sldId id="344" r:id="rId12"/>
    <p:sldId id="345" r:id="rId13"/>
    <p:sldId id="346" r:id="rId14"/>
    <p:sldId id="347" r:id="rId15"/>
    <p:sldId id="349" r:id="rId16"/>
    <p:sldId id="348"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quin, Chris (PSG)" initials="DC(" lastIdx="1" clrIdx="0">
    <p:extLst>
      <p:ext uri="{19B8F6BF-5375-455C-9EA6-DF929625EA0E}">
        <p15:presenceInfo xmlns:p15="http://schemas.microsoft.com/office/powerpoint/2012/main" userId="S-1-5-21-3915578476-3110350907-225269852-1441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694"/>
    <a:srgbClr val="D21D8E"/>
    <a:srgbClr val="D71920"/>
    <a:srgbClr val="EE961B"/>
    <a:srgbClr val="E15F2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2" autoAdjust="0"/>
    <p:restoredTop sz="75029" autoAdjust="0"/>
  </p:normalViewPr>
  <p:slideViewPr>
    <p:cSldViewPr>
      <p:cViewPr>
        <p:scale>
          <a:sx n="120" d="100"/>
          <a:sy n="120" d="100"/>
        </p:scale>
        <p:origin x="442" y="-2515"/>
      </p:cViewPr>
      <p:guideLst>
        <p:guide orient="horz" pos="1620"/>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5FD7CCF-170D-480C-92E5-AAA47C7B61CD}" type="datetimeFigureOut">
              <a:rPr lang="en-US" smtClean="0"/>
              <a:t>4/5/2018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BF863D1-2D1C-428E-B3E3-D1A0ACDC27CA}" type="slidenum">
              <a:rPr lang="en-US" smtClean="0"/>
              <a:t>‹#›</a:t>
            </a:fld>
            <a:endParaRPr lang="en-US"/>
          </a:p>
        </p:txBody>
      </p:sp>
    </p:spTree>
    <p:extLst>
      <p:ext uri="{BB962C8B-B14F-4D97-AF65-F5344CB8AC3E}">
        <p14:creationId xmlns:p14="http://schemas.microsoft.com/office/powerpoint/2010/main" val="345564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to give a presentation next week at my</a:t>
            </a:r>
            <a:r>
              <a:rPr lang="en-US" baseline="0" dirty="0"/>
              <a:t> departmental meeting about what exactly is the Testing and Optimization team, so you guys get a sneak peek and I get to practice.</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1</a:t>
            </a:fld>
            <a:endParaRPr lang="en-US"/>
          </a:p>
        </p:txBody>
      </p:sp>
    </p:spTree>
    <p:extLst>
      <p:ext uri="{BB962C8B-B14F-4D97-AF65-F5344CB8AC3E}">
        <p14:creationId xmlns:p14="http://schemas.microsoft.com/office/powerpoint/2010/main" val="142577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do a deeper</a:t>
            </a:r>
            <a:r>
              <a:rPr lang="en-US" baseline="0" dirty="0"/>
              <a:t> dive on one more test. But with this one, I want you to decide which variation you think did the best.</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10</a:t>
            </a:fld>
            <a:endParaRPr lang="en-US"/>
          </a:p>
        </p:txBody>
      </p:sp>
    </p:spTree>
    <p:extLst>
      <p:ext uri="{BB962C8B-B14F-4D97-AF65-F5344CB8AC3E}">
        <p14:creationId xmlns:p14="http://schemas.microsoft.com/office/powerpoint/2010/main" val="260825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everyone knows, the new YOUR RATE was a big push for IHG earlier this year. But we were afraid some users were a little confused by how we displayed it on the Rooms &amp; Rates page. Some didn’t know they could simply join the Rewards Club as they booked the cheaper rate. So we designed a test that tried to make this more clear. For this test, our hypothesis was “If we make it easier to understand you can join while booking the cheaper rate, then we will expect more people to sign up and join, as measured by the number of conversions for the member rate.</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11</a:t>
            </a:fld>
            <a:endParaRPr lang="en-US"/>
          </a:p>
        </p:txBody>
      </p:sp>
    </p:spTree>
    <p:extLst>
      <p:ext uri="{BB962C8B-B14F-4D97-AF65-F5344CB8AC3E}">
        <p14:creationId xmlns:p14="http://schemas.microsoft.com/office/powerpoint/2010/main" val="65214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here is our control on the left, and we came up with three alternatives.  The first simply added “Not a member yet? Choose this great rate and join for free while you book.”  It also put a small box around the button and this question.  The second expanded</a:t>
            </a:r>
            <a:r>
              <a:rPr lang="en-US" baseline="0" dirty="0"/>
              <a:t> the box around the whole thing. The third put the question into its own box with an arrow pointing to the cheaper rate.</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12</a:t>
            </a:fld>
            <a:endParaRPr lang="en-US"/>
          </a:p>
        </p:txBody>
      </p:sp>
    </p:spTree>
    <p:extLst>
      <p:ext uri="{BB962C8B-B14F-4D97-AF65-F5344CB8AC3E}">
        <p14:creationId xmlns:p14="http://schemas.microsoft.com/office/powerpoint/2010/main" val="188852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what do you think? Which</a:t>
            </a:r>
            <a:r>
              <a:rPr lang="en-US" baseline="0" dirty="0"/>
              <a:t> one did the best?</a:t>
            </a:r>
            <a:r>
              <a:rPr lang="en-US" dirty="0"/>
              <a:t> Let’s look at </a:t>
            </a:r>
            <a:r>
              <a:rPr lang="en-US" b="1" dirty="0"/>
              <a:t>overall bookings </a:t>
            </a:r>
            <a:r>
              <a:rPr lang="en-US" dirty="0"/>
              <a:t>first.  This actually came out flat with very little change over</a:t>
            </a:r>
            <a:r>
              <a:rPr lang="en-US" baseline="0" dirty="0"/>
              <a:t> the control.  But this is a good thing! You don’t want to create a variant that increases membership but actually hurts overall sales. What this shows is all three of our variants didn’t affect the overall booking negatively.  So </a:t>
            </a:r>
            <a:r>
              <a:rPr lang="en-US" b="1" baseline="0" dirty="0"/>
              <a:t>let’s look at what we really wanted to track </a:t>
            </a:r>
            <a:r>
              <a:rPr lang="en-US" baseline="0" dirty="0"/>
              <a:t>– Member Rate Advance Purchase.  All of them were winners!  But A and C did best.  So now you know what the Testing and Optimization team does. Because I get to do things like this, I love my job!  It can be a lot of fun not only to devise these tests, but then to analyze the results and try to determine what we should do next.</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13</a:t>
            </a:fld>
            <a:endParaRPr lang="en-US"/>
          </a:p>
        </p:txBody>
      </p:sp>
    </p:spTree>
    <p:extLst>
      <p:ext uri="{BB962C8B-B14F-4D97-AF65-F5344CB8AC3E}">
        <p14:creationId xmlns:p14="http://schemas.microsoft.com/office/powerpoint/2010/main" val="1335186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14</a:t>
            </a:fld>
            <a:endParaRPr lang="en-US"/>
          </a:p>
        </p:txBody>
      </p:sp>
    </p:spTree>
    <p:extLst>
      <p:ext uri="{BB962C8B-B14F-4D97-AF65-F5344CB8AC3E}">
        <p14:creationId xmlns:p14="http://schemas.microsoft.com/office/powerpoint/2010/main" val="16728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 testing is a </a:t>
            </a:r>
            <a:r>
              <a:rPr lang="en-US" b="1" dirty="0"/>
              <a:t>method of comparing two versions of a webpage or app against each other to determine which one performs better</a:t>
            </a:r>
            <a:r>
              <a:rPr lang="en-US" dirty="0"/>
              <a:t>. This is also known as split testing or bucket testing.</a:t>
            </a:r>
            <a:r>
              <a:rPr lang="en-US" baseline="0" dirty="0"/>
              <a:t> </a:t>
            </a:r>
            <a:r>
              <a:rPr lang="en-US" dirty="0"/>
              <a:t>A/B testing uses data &amp; statistics to validate new design changes and </a:t>
            </a:r>
            <a:r>
              <a:rPr lang="en-US" b="1" dirty="0"/>
              <a:t>improve your conversion rates</a:t>
            </a:r>
            <a:r>
              <a:rPr lang="en-US" dirty="0"/>
              <a:t>.  We</a:t>
            </a:r>
            <a:r>
              <a:rPr lang="en-US" baseline="0" dirty="0"/>
              <a:t> often also test </a:t>
            </a:r>
            <a:r>
              <a:rPr lang="en-US" b="1" baseline="0" dirty="0"/>
              <a:t>more than one alternative </a:t>
            </a:r>
            <a:r>
              <a:rPr lang="en-US" baseline="0" dirty="0"/>
              <a:t>at a time.  This is called </a:t>
            </a:r>
            <a:r>
              <a:rPr lang="en-US" b="1" baseline="0" dirty="0"/>
              <a:t>A</a:t>
            </a:r>
            <a:r>
              <a:rPr lang="en-US" b="1" dirty="0"/>
              <a:t>/B/n testing</a:t>
            </a:r>
            <a:r>
              <a:rPr lang="en-US" dirty="0"/>
              <a:t>, which compares more than two versions against each other in the same test.</a:t>
            </a:r>
          </a:p>
        </p:txBody>
      </p:sp>
      <p:sp>
        <p:nvSpPr>
          <p:cNvPr id="4" name="Slide Number Placeholder 3"/>
          <p:cNvSpPr>
            <a:spLocks noGrp="1"/>
          </p:cNvSpPr>
          <p:nvPr>
            <p:ph type="sldNum" sz="quarter" idx="10"/>
          </p:nvPr>
        </p:nvSpPr>
        <p:spPr/>
        <p:txBody>
          <a:bodyPr/>
          <a:lstStyle/>
          <a:p>
            <a:fld id="{2BF863D1-2D1C-428E-B3E3-D1A0ACDC27CA}" type="slidenum">
              <a:rPr lang="en-US" smtClean="0"/>
              <a:t>2</a:t>
            </a:fld>
            <a:endParaRPr lang="en-US"/>
          </a:p>
        </p:txBody>
      </p:sp>
    </p:spTree>
    <p:extLst>
      <p:ext uri="{BB962C8B-B14F-4D97-AF65-F5344CB8AC3E}">
        <p14:creationId xmlns:p14="http://schemas.microsoft.com/office/powerpoint/2010/main" val="353771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a:t>
            </a:r>
            <a:r>
              <a:rPr lang="en-US" b="1" dirty="0"/>
              <a:t>takes</a:t>
            </a:r>
            <a:r>
              <a:rPr lang="en-US" dirty="0"/>
              <a:t> </a:t>
            </a:r>
            <a:r>
              <a:rPr lang="en-US" b="1" dirty="0"/>
              <a:t>the guesswork out of website optimization </a:t>
            </a:r>
            <a:r>
              <a:rPr lang="en-US" dirty="0"/>
              <a:t>and </a:t>
            </a:r>
            <a:r>
              <a:rPr lang="en-US" b="1" dirty="0"/>
              <a:t>enables us to make data-informed decisions.  </a:t>
            </a:r>
            <a:r>
              <a:rPr lang="en-US" b="0" dirty="0"/>
              <a:t>These</a:t>
            </a:r>
            <a:r>
              <a:rPr lang="en-US" b="0" baseline="0" dirty="0"/>
              <a:t> decisions allow us to </a:t>
            </a:r>
            <a:r>
              <a:rPr lang="en-US" b="1" dirty="0"/>
              <a:t>shift business conversations from "we think" to "we know."  </a:t>
            </a:r>
            <a:r>
              <a:rPr lang="en-US" dirty="0"/>
              <a:t>By measuring the impact changes have on your metrics, </a:t>
            </a:r>
            <a:r>
              <a:rPr lang="en-US" b="1" dirty="0"/>
              <a:t>you can ensure that changes produce positive results</a:t>
            </a:r>
            <a:r>
              <a:rPr lang="en-US" dirty="0"/>
              <a:t>.</a:t>
            </a:r>
          </a:p>
        </p:txBody>
      </p:sp>
      <p:sp>
        <p:nvSpPr>
          <p:cNvPr id="4" name="Slide Number Placeholder 3"/>
          <p:cNvSpPr>
            <a:spLocks noGrp="1"/>
          </p:cNvSpPr>
          <p:nvPr>
            <p:ph type="sldNum" sz="quarter" idx="10"/>
          </p:nvPr>
        </p:nvSpPr>
        <p:spPr/>
        <p:txBody>
          <a:bodyPr/>
          <a:lstStyle/>
          <a:p>
            <a:fld id="{2BF863D1-2D1C-428E-B3E3-D1A0ACDC27CA}" type="slidenum">
              <a:rPr lang="en-US" smtClean="0"/>
              <a:t>3</a:t>
            </a:fld>
            <a:endParaRPr lang="en-US"/>
          </a:p>
        </p:txBody>
      </p:sp>
    </p:spTree>
    <p:extLst>
      <p:ext uri="{BB962C8B-B14F-4D97-AF65-F5344CB8AC3E}">
        <p14:creationId xmlns:p14="http://schemas.microsoft.com/office/powerpoint/2010/main" val="78613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create a test idea, we always have</a:t>
            </a:r>
            <a:r>
              <a:rPr lang="en-US" baseline="0" dirty="0"/>
              <a:t> something specific in mind we want to test.  We follow the A/B Testing Hypothesis: </a:t>
            </a:r>
          </a:p>
          <a:p>
            <a:endParaRPr lang="en-US" baseline="0" dirty="0"/>
          </a:p>
          <a:p>
            <a:r>
              <a:rPr lang="en-US" baseline="0" dirty="0"/>
              <a:t>“If we [make a specific change], the we expect [a desirable result] as measured by [desired outcome].”</a:t>
            </a:r>
          </a:p>
          <a:p>
            <a:endParaRPr lang="en-US" baseline="0" dirty="0"/>
          </a:p>
          <a:p>
            <a:r>
              <a:rPr lang="en-US" baseline="0" dirty="0"/>
              <a:t>For instance, we are about to launch a test where we want to emphasize Candlewood and </a:t>
            </a:r>
            <a:r>
              <a:rPr lang="en-US" baseline="0" dirty="0" err="1"/>
              <a:t>Staybridge</a:t>
            </a:r>
            <a:r>
              <a:rPr lang="en-US" baseline="0" dirty="0"/>
              <a:t> Suites to users who are searching for stays that are 5 days or longer. By doing so, we hope to increase the number of guests booking CW and SB hotels. We will measure this by checking the differences in the booking rate between the two different experiences.</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4</a:t>
            </a:fld>
            <a:endParaRPr lang="en-US"/>
          </a:p>
        </p:txBody>
      </p:sp>
    </p:spTree>
    <p:extLst>
      <p:ext uri="{BB962C8B-B14F-4D97-AF65-F5344CB8AC3E}">
        <p14:creationId xmlns:p14="http://schemas.microsoft.com/office/powerpoint/2010/main" val="23940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kind</a:t>
            </a:r>
            <a:r>
              <a:rPr lang="en-US" baseline="0" dirty="0"/>
              <a:t> of things do we try to accomplish in our tests? By far, the most common item is finding a way to increase our bookings.  But it is not the only thing.  We often look for ways to increase the things we know will have a significant, even if not a direct, impact to IHG’s bottom line – like increasing our enrollments in the Rewards Club or getting more people to download the IHG app. We will also run tests that help us determine what is most important to our users on specific pages of our site.  This information in particular will help us in future redesigns.  We can share this information with DXD, and it’s one reason why we work closely with them.</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5</a:t>
            </a:fld>
            <a:endParaRPr lang="en-US"/>
          </a:p>
        </p:txBody>
      </p:sp>
    </p:spTree>
    <p:extLst>
      <p:ext uri="{BB962C8B-B14F-4D97-AF65-F5344CB8AC3E}">
        <p14:creationId xmlns:p14="http://schemas.microsoft.com/office/powerpoint/2010/main" val="421906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enough talking! Let me show you some examples of real tests we have run.  Hopefully this will give you a clear understanding of what we do.</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6</a:t>
            </a:fld>
            <a:endParaRPr lang="en-US"/>
          </a:p>
        </p:txBody>
      </p:sp>
    </p:spTree>
    <p:extLst>
      <p:ext uri="{BB962C8B-B14F-4D97-AF65-F5344CB8AC3E}">
        <p14:creationId xmlns:p14="http://schemas.microsoft.com/office/powerpoint/2010/main" val="327261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test, w</a:t>
            </a:r>
            <a:r>
              <a:rPr lang="en-US" dirty="0"/>
              <a:t>e wanted to see if we could increase bookings at a hotel by emphasizing</a:t>
            </a:r>
            <a:r>
              <a:rPr lang="en-US" baseline="0" dirty="0"/>
              <a:t> the user ratings on the hotel detail page for each hotel. We used </a:t>
            </a:r>
            <a:r>
              <a:rPr lang="en-US" baseline="0" dirty="0" err="1"/>
              <a:t>Staybridge</a:t>
            </a:r>
            <a:r>
              <a:rPr lang="en-US" baseline="0" dirty="0"/>
              <a:t> Suites for this test, and here you can see the control, or existing page. In the first alternate, we moved the star ratings out to the side and make them larger.  In the second, we put them on their own line and added the percentage of guests that would recommend this hotel to others. In the end neither variant increased bookings, so we didn’t recommend making any change.</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7</a:t>
            </a:fld>
            <a:endParaRPr lang="en-US"/>
          </a:p>
        </p:txBody>
      </p:sp>
    </p:spTree>
    <p:extLst>
      <p:ext uri="{BB962C8B-B14F-4D97-AF65-F5344CB8AC3E}">
        <p14:creationId xmlns:p14="http://schemas.microsoft.com/office/powerpoint/2010/main" val="258346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we wanted to test quick enroll portion</a:t>
            </a:r>
            <a:r>
              <a:rPr lang="en-US" baseline="0" dirty="0"/>
              <a:t> at the bottom of the Guest Information screen.  This is where a user will fill out the necessary information to make a reservation and at the end we ask if they would like to enroll in the Rewards Club. If they chose “no,” we wanted to hit them with a simple “are you sure” type question. The first alternate version asks are you sure you want to miss out on earning points for this stay?  The next two ask are you sure you’re not interested in free internet during your stay?  This tested really well, with the free internet question doing better than the points question. We have just wrapped up a follow-up test to this one and will be making a recommendation soon for a change.</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8</a:t>
            </a:fld>
            <a:endParaRPr lang="en-US"/>
          </a:p>
        </p:txBody>
      </p:sp>
    </p:spTree>
    <p:extLst>
      <p:ext uri="{BB962C8B-B14F-4D97-AF65-F5344CB8AC3E}">
        <p14:creationId xmlns:p14="http://schemas.microsoft.com/office/powerpoint/2010/main" val="367162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test, we wanted to test the app download page.</a:t>
            </a:r>
            <a:r>
              <a:rPr lang="en-US" baseline="0" dirty="0"/>
              <a:t> Would showing the screen of our app make users more likely to download the app? We also tested two different messages here.  Surprisingly, both variations got fewer downloads than the control, so we didn’t recommend a change. </a:t>
            </a:r>
            <a:endParaRPr lang="en-US" dirty="0"/>
          </a:p>
        </p:txBody>
      </p:sp>
      <p:sp>
        <p:nvSpPr>
          <p:cNvPr id="4" name="Slide Number Placeholder 3"/>
          <p:cNvSpPr>
            <a:spLocks noGrp="1"/>
          </p:cNvSpPr>
          <p:nvPr>
            <p:ph type="sldNum" sz="quarter" idx="10"/>
          </p:nvPr>
        </p:nvSpPr>
        <p:spPr/>
        <p:txBody>
          <a:bodyPr/>
          <a:lstStyle/>
          <a:p>
            <a:fld id="{2BF863D1-2D1C-428E-B3E3-D1A0ACDC27CA}" type="slidenum">
              <a:rPr lang="en-US" smtClean="0"/>
              <a:t>9</a:t>
            </a:fld>
            <a:endParaRPr lang="en-US"/>
          </a:p>
        </p:txBody>
      </p:sp>
    </p:spTree>
    <p:extLst>
      <p:ext uri="{BB962C8B-B14F-4D97-AF65-F5344CB8AC3E}">
        <p14:creationId xmlns:p14="http://schemas.microsoft.com/office/powerpoint/2010/main" val="3276537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8E3694"/>
        </a:solidFill>
        <a:effectLst/>
      </p:bgPr>
    </p:bg>
    <p:spTree>
      <p:nvGrpSpPr>
        <p:cNvPr id="1" name=""/>
        <p:cNvGrpSpPr/>
        <p:nvPr/>
      </p:nvGrpSpPr>
      <p:grpSpPr>
        <a:xfrm>
          <a:off x="0" y="0"/>
          <a:ext cx="0" cy="0"/>
          <a:chOff x="0" y="0"/>
          <a:chExt cx="0" cy="0"/>
        </a:xfrm>
      </p:grpSpPr>
      <p:sp>
        <p:nvSpPr>
          <p:cNvPr id="12" name="Round Single Corner Rectangle 11"/>
          <p:cNvSpPr/>
          <p:nvPr userDrawn="1"/>
        </p:nvSpPr>
        <p:spPr>
          <a:xfrm rot="10800000">
            <a:off x="304800" y="1600198"/>
            <a:ext cx="8839200" cy="1600201"/>
          </a:xfrm>
          <a:prstGeom prst="round1Rect">
            <a:avLst>
              <a:gd name="adj" fmla="val 19693"/>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0080" y="1600198"/>
            <a:ext cx="7863840" cy="1600202"/>
          </a:xfrm>
        </p:spPr>
        <p:txBody>
          <a:bodyPr lIns="0" tIns="0" rIns="0" bIns="0" anchor="ctr">
            <a:normAutofit/>
          </a:bodyPr>
          <a:lstStyle>
            <a:lvl1pPr algn="l">
              <a:defRPr sz="2000">
                <a:solidFill>
                  <a:schemeClr val="bg1"/>
                </a:solidFill>
              </a:defRPr>
            </a:lvl1pPr>
          </a:lstStyle>
          <a:p>
            <a:r>
              <a:rPr lang="en-US" dirty="0"/>
              <a:t>Click to edit Master title style</a:t>
            </a:r>
          </a:p>
        </p:txBody>
      </p:sp>
      <p:sp>
        <p:nvSpPr>
          <p:cNvPr id="7" name="Rectangle 6"/>
          <p:cNvSpPr/>
          <p:nvPr userDrawn="1"/>
        </p:nvSpPr>
        <p:spPr>
          <a:xfrm>
            <a:off x="0" y="4800599"/>
            <a:ext cx="9144000" cy="1143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40080" y="5004629"/>
            <a:ext cx="7863840" cy="734939"/>
          </a:xfrm>
          <a:prstGeom prst="rect">
            <a:avLst/>
          </a:prstGeom>
        </p:spPr>
      </p:pic>
      <p:sp>
        <p:nvSpPr>
          <p:cNvPr id="9" name="TextBox 8"/>
          <p:cNvSpPr txBox="1"/>
          <p:nvPr userDrawn="1"/>
        </p:nvSpPr>
        <p:spPr>
          <a:xfrm>
            <a:off x="0" y="6346976"/>
            <a:ext cx="9144000" cy="138499"/>
          </a:xfrm>
          <a:prstGeom prst="rect">
            <a:avLst/>
          </a:prstGeom>
          <a:noFill/>
        </p:spPr>
        <p:txBody>
          <a:bodyPr wrap="square" lIns="0" tIns="0" rIns="0" bIns="0" rtlCol="0" anchor="ctr">
            <a:spAutoFit/>
          </a:bodyPr>
          <a:lstStyle/>
          <a:p>
            <a:pPr algn="ctr"/>
            <a:r>
              <a:rPr lang="en-US" sz="900" dirty="0">
                <a:solidFill>
                  <a:schemeClr val="bg1"/>
                </a:solidFill>
                <a:latin typeface="Arial" panose="020B0604020202020204" pitchFamily="34" charset="0"/>
                <a:cs typeface="Arial" panose="020B0604020202020204" pitchFamily="34" charset="0"/>
              </a:rPr>
              <a:t>IHG Company Confidential and Highly Proprietary. Not for External Communication.</a:t>
            </a:r>
          </a:p>
        </p:txBody>
      </p:sp>
      <p:sp>
        <p:nvSpPr>
          <p:cNvPr id="10" name="TextBox 9"/>
          <p:cNvSpPr txBox="1"/>
          <p:nvPr userDrawn="1"/>
        </p:nvSpPr>
        <p:spPr>
          <a:xfrm>
            <a:off x="640080" y="4355690"/>
            <a:ext cx="7863840" cy="215444"/>
          </a:xfrm>
          <a:prstGeom prst="rect">
            <a:avLst/>
          </a:prstGeom>
          <a:noFill/>
        </p:spPr>
        <p:txBody>
          <a:bodyPr wrap="square" lIns="0" tIns="0" rIns="0" bIns="0" rtlCol="0" anchor="ctr">
            <a:spAutoFit/>
          </a:bodyPr>
          <a:lstStyle/>
          <a:p>
            <a:pPr algn="r"/>
            <a:r>
              <a:rPr lang="en-US" sz="1400" b="1" dirty="0">
                <a:solidFill>
                  <a:schemeClr val="bg1"/>
                </a:solidFill>
                <a:latin typeface="Arial" panose="020B0604020202020204" pitchFamily="34" charset="0"/>
                <a:cs typeface="Arial" panose="020B0604020202020204" pitchFamily="34" charset="0"/>
              </a:rPr>
              <a:t>Digital + Voice: </a:t>
            </a:r>
            <a:r>
              <a:rPr lang="en-US" sz="1400" dirty="0">
                <a:solidFill>
                  <a:schemeClr val="bg1"/>
                </a:solidFill>
                <a:latin typeface="Arial" panose="020B0604020202020204" pitchFamily="34" charset="0"/>
                <a:cs typeface="Arial" panose="020B0604020202020204" pitchFamily="34" charset="0"/>
              </a:rPr>
              <a:t>Testing and Optimization</a:t>
            </a:r>
          </a:p>
        </p:txBody>
      </p:sp>
    </p:spTree>
    <p:extLst>
      <p:ext uri="{BB962C8B-B14F-4D97-AF65-F5344CB8AC3E}">
        <p14:creationId xmlns:p14="http://schemas.microsoft.com/office/powerpoint/2010/main" val="29365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 4 Column (Simple)">
    <p:spTree>
      <p:nvGrpSpPr>
        <p:cNvPr id="1" name=""/>
        <p:cNvGrpSpPr/>
        <p:nvPr/>
      </p:nvGrpSpPr>
      <p:grpSpPr>
        <a:xfrm>
          <a:off x="0" y="0"/>
          <a:ext cx="0" cy="0"/>
          <a:chOff x="0" y="0"/>
          <a:chExt cx="0" cy="0"/>
        </a:xfrm>
      </p:grpSpPr>
      <p:sp>
        <p:nvSpPr>
          <p:cNvPr id="2" name="Title 1"/>
          <p:cNvSpPr>
            <a:spLocks noGrp="1"/>
          </p:cNvSpPr>
          <p:nvPr>
            <p:ph type="title"/>
          </p:nvPr>
        </p:nvSpPr>
        <p:spPr>
          <a:xfrm>
            <a:off x="640080" y="-1"/>
            <a:ext cx="7863840" cy="1292225"/>
          </a:xfrm>
        </p:spPr>
        <p:txBody>
          <a:bodyPr lIns="0" tIns="0" rIns="0" bIns="0">
            <a:normAutofit/>
          </a:bodyPr>
          <a:lstStyle>
            <a:lvl1pPr>
              <a:defRPr sz="2000">
                <a:solidFill>
                  <a:srgbClr val="8E3694"/>
                </a:solidFill>
              </a:defRPr>
            </a:lvl1pPr>
          </a:lstStyle>
          <a:p>
            <a:r>
              <a:rPr lang="en-US" dirty="0"/>
              <a:t>Click to edit Master title style</a:t>
            </a:r>
          </a:p>
        </p:txBody>
      </p:sp>
      <p:sp>
        <p:nvSpPr>
          <p:cNvPr id="3" name="Content Placeholder 2"/>
          <p:cNvSpPr>
            <a:spLocks noGrp="1"/>
          </p:cNvSpPr>
          <p:nvPr>
            <p:ph idx="1"/>
          </p:nvPr>
        </p:nvSpPr>
        <p:spPr>
          <a:xfrm>
            <a:off x="640080" y="1822449"/>
            <a:ext cx="1485900" cy="4400912"/>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640080" y="1292224"/>
            <a:ext cx="786384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p:nvPr>
        </p:nvSpPr>
        <p:spPr>
          <a:xfrm>
            <a:off x="4892040" y="1822449"/>
            <a:ext cx="1485900" cy="4400912"/>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1"/>
          </p:nvPr>
        </p:nvSpPr>
        <p:spPr>
          <a:xfrm>
            <a:off x="2768781" y="1822449"/>
            <a:ext cx="1485900" cy="4400912"/>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7015299" y="1822449"/>
            <a:ext cx="1485900" cy="4400912"/>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62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 Purple">
    <p:bg>
      <p:bgPr>
        <a:solidFill>
          <a:srgbClr val="8E369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7863840" cy="5577840"/>
          </a:xfrm>
        </p:spPr>
        <p:txBody>
          <a:bodyPr lIns="0" tIns="0" rIns="0" bIns="0" anchor="ctr">
            <a:normAutofit/>
          </a:bodyPr>
          <a:lstStyle>
            <a:lvl1pPr marL="0" indent="0">
              <a:lnSpc>
                <a:spcPct val="130000"/>
              </a:lnSpc>
              <a:spcBef>
                <a:spcPts val="0"/>
              </a:spcBef>
              <a:spcAft>
                <a:spcPts val="0"/>
              </a:spcAft>
              <a:buNone/>
              <a:defRPr sz="1800">
                <a:solidFill>
                  <a:schemeClr val="bg1"/>
                </a:solidFill>
              </a:defRPr>
            </a:lvl1pPr>
            <a:lvl2pPr>
              <a:lnSpc>
                <a:spcPct val="114000"/>
              </a:lnSpc>
              <a:spcAft>
                <a:spcPts val="0"/>
              </a:spcAft>
              <a:defRPr sz="1800">
                <a:solidFill>
                  <a:schemeClr val="bg1"/>
                </a:solidFill>
              </a:defRPr>
            </a:lvl2pPr>
            <a:lvl3pPr>
              <a:lnSpc>
                <a:spcPct val="114000"/>
              </a:lnSpc>
              <a:spcAft>
                <a:spcPts val="0"/>
              </a:spcAft>
              <a:defRPr sz="1800">
                <a:solidFill>
                  <a:schemeClr val="bg1"/>
                </a:solidFill>
              </a:defRPr>
            </a:lvl3pPr>
            <a:lvl4pPr>
              <a:lnSpc>
                <a:spcPct val="114000"/>
              </a:lnSpc>
              <a:spcAft>
                <a:spcPts val="0"/>
              </a:spcAft>
              <a:defRPr sz="1800">
                <a:solidFill>
                  <a:schemeClr val="bg1"/>
                </a:solidFill>
              </a:defRPr>
            </a:lvl4pPr>
            <a:lvl5pPr>
              <a:lnSpc>
                <a:spcPct val="114000"/>
              </a:lnSpc>
              <a:spcAft>
                <a:spcPts val="0"/>
              </a:spcAf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253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 Red">
    <p:bg>
      <p:bgPr>
        <a:solidFill>
          <a:srgbClr val="D7192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7863840" cy="5577840"/>
          </a:xfrm>
        </p:spPr>
        <p:txBody>
          <a:bodyPr lIns="0" tIns="0" rIns="0" bIns="0" anchor="ctr">
            <a:normAutofit/>
          </a:bodyPr>
          <a:lstStyle>
            <a:lvl1pPr marL="0" indent="0">
              <a:lnSpc>
                <a:spcPct val="130000"/>
              </a:lnSpc>
              <a:spcBef>
                <a:spcPts val="0"/>
              </a:spcBef>
              <a:spcAft>
                <a:spcPts val="0"/>
              </a:spcAft>
              <a:buNone/>
              <a:defRPr sz="1800">
                <a:solidFill>
                  <a:schemeClr val="bg1"/>
                </a:solidFill>
              </a:defRPr>
            </a:lvl1pPr>
            <a:lvl2pPr>
              <a:lnSpc>
                <a:spcPct val="114000"/>
              </a:lnSpc>
              <a:spcAft>
                <a:spcPts val="0"/>
              </a:spcAft>
              <a:defRPr sz="1800">
                <a:solidFill>
                  <a:schemeClr val="bg1"/>
                </a:solidFill>
              </a:defRPr>
            </a:lvl2pPr>
            <a:lvl3pPr>
              <a:lnSpc>
                <a:spcPct val="114000"/>
              </a:lnSpc>
              <a:spcAft>
                <a:spcPts val="0"/>
              </a:spcAft>
              <a:defRPr sz="1800">
                <a:solidFill>
                  <a:schemeClr val="bg1"/>
                </a:solidFill>
              </a:defRPr>
            </a:lvl3pPr>
            <a:lvl4pPr>
              <a:lnSpc>
                <a:spcPct val="114000"/>
              </a:lnSpc>
              <a:spcAft>
                <a:spcPts val="0"/>
              </a:spcAft>
              <a:defRPr sz="1800">
                <a:solidFill>
                  <a:schemeClr val="bg1"/>
                </a:solidFill>
              </a:defRPr>
            </a:lvl4pPr>
            <a:lvl5pPr>
              <a:lnSpc>
                <a:spcPct val="114000"/>
              </a:lnSpc>
              <a:spcAft>
                <a:spcPts val="0"/>
              </a:spcAf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8310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 Pink">
    <p:bg>
      <p:bgPr>
        <a:solidFill>
          <a:srgbClr val="D21D8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7863840" cy="5577840"/>
          </a:xfrm>
        </p:spPr>
        <p:txBody>
          <a:bodyPr lIns="0" tIns="0" rIns="0" bIns="0" anchor="ctr">
            <a:normAutofit/>
          </a:bodyPr>
          <a:lstStyle>
            <a:lvl1pPr marL="0" indent="0">
              <a:lnSpc>
                <a:spcPct val="130000"/>
              </a:lnSpc>
              <a:spcBef>
                <a:spcPts val="0"/>
              </a:spcBef>
              <a:spcAft>
                <a:spcPts val="0"/>
              </a:spcAft>
              <a:buNone/>
              <a:defRPr sz="1800">
                <a:solidFill>
                  <a:schemeClr val="bg1"/>
                </a:solidFill>
              </a:defRPr>
            </a:lvl1pPr>
            <a:lvl2pPr>
              <a:lnSpc>
                <a:spcPct val="114000"/>
              </a:lnSpc>
              <a:spcAft>
                <a:spcPts val="0"/>
              </a:spcAft>
              <a:defRPr sz="1800">
                <a:solidFill>
                  <a:schemeClr val="bg1"/>
                </a:solidFill>
              </a:defRPr>
            </a:lvl2pPr>
            <a:lvl3pPr>
              <a:lnSpc>
                <a:spcPct val="114000"/>
              </a:lnSpc>
              <a:spcAft>
                <a:spcPts val="0"/>
              </a:spcAft>
              <a:defRPr sz="1800">
                <a:solidFill>
                  <a:schemeClr val="bg1"/>
                </a:solidFill>
              </a:defRPr>
            </a:lvl3pPr>
            <a:lvl4pPr>
              <a:lnSpc>
                <a:spcPct val="114000"/>
              </a:lnSpc>
              <a:spcAft>
                <a:spcPts val="0"/>
              </a:spcAft>
              <a:defRPr sz="1800">
                <a:solidFill>
                  <a:schemeClr val="bg1"/>
                </a:solidFill>
              </a:defRPr>
            </a:lvl4pPr>
            <a:lvl5pPr>
              <a:lnSpc>
                <a:spcPct val="114000"/>
              </a:lnSpc>
              <a:spcAft>
                <a:spcPts val="0"/>
              </a:spcAf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53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Orange">
    <p:bg>
      <p:bgPr>
        <a:solidFill>
          <a:srgbClr val="E15F2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7863840" cy="5577840"/>
          </a:xfrm>
        </p:spPr>
        <p:txBody>
          <a:bodyPr lIns="0" tIns="0" rIns="0" bIns="0" anchor="ctr">
            <a:normAutofit/>
          </a:bodyPr>
          <a:lstStyle>
            <a:lvl1pPr marL="0" indent="0">
              <a:lnSpc>
                <a:spcPct val="130000"/>
              </a:lnSpc>
              <a:spcBef>
                <a:spcPts val="0"/>
              </a:spcBef>
              <a:spcAft>
                <a:spcPts val="0"/>
              </a:spcAft>
              <a:buNone/>
              <a:defRPr sz="1800">
                <a:solidFill>
                  <a:schemeClr val="bg1"/>
                </a:solidFill>
              </a:defRPr>
            </a:lvl1pPr>
            <a:lvl2pPr>
              <a:lnSpc>
                <a:spcPct val="114000"/>
              </a:lnSpc>
              <a:spcAft>
                <a:spcPts val="0"/>
              </a:spcAft>
              <a:defRPr sz="1800">
                <a:solidFill>
                  <a:schemeClr val="bg1"/>
                </a:solidFill>
              </a:defRPr>
            </a:lvl2pPr>
            <a:lvl3pPr>
              <a:lnSpc>
                <a:spcPct val="114000"/>
              </a:lnSpc>
              <a:spcAft>
                <a:spcPts val="0"/>
              </a:spcAft>
              <a:defRPr sz="1800">
                <a:solidFill>
                  <a:schemeClr val="bg1"/>
                </a:solidFill>
              </a:defRPr>
            </a:lvl3pPr>
            <a:lvl4pPr>
              <a:lnSpc>
                <a:spcPct val="114000"/>
              </a:lnSpc>
              <a:spcAft>
                <a:spcPts val="0"/>
              </a:spcAft>
              <a:defRPr sz="1800">
                <a:solidFill>
                  <a:schemeClr val="bg1"/>
                </a:solidFill>
              </a:defRPr>
            </a:lvl4pPr>
            <a:lvl5pPr>
              <a:lnSpc>
                <a:spcPct val="114000"/>
              </a:lnSpc>
              <a:spcAft>
                <a:spcPts val="0"/>
              </a:spcAf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906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Yellow">
    <p:bg>
      <p:bgPr>
        <a:solidFill>
          <a:srgbClr val="EE961B"/>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7863840" cy="5577840"/>
          </a:xfrm>
        </p:spPr>
        <p:txBody>
          <a:bodyPr lIns="0" tIns="0" rIns="0" bIns="0" anchor="ctr">
            <a:normAutofit/>
          </a:bodyPr>
          <a:lstStyle>
            <a:lvl1pPr marL="0" indent="0">
              <a:lnSpc>
                <a:spcPct val="130000"/>
              </a:lnSpc>
              <a:spcBef>
                <a:spcPts val="0"/>
              </a:spcBef>
              <a:spcAft>
                <a:spcPts val="0"/>
              </a:spcAft>
              <a:buNone/>
              <a:defRPr sz="1800">
                <a:solidFill>
                  <a:schemeClr val="bg1"/>
                </a:solidFill>
              </a:defRPr>
            </a:lvl1pPr>
            <a:lvl2pPr>
              <a:lnSpc>
                <a:spcPct val="114000"/>
              </a:lnSpc>
              <a:spcAft>
                <a:spcPts val="0"/>
              </a:spcAft>
              <a:defRPr sz="1800">
                <a:solidFill>
                  <a:schemeClr val="bg1"/>
                </a:solidFill>
              </a:defRPr>
            </a:lvl2pPr>
            <a:lvl3pPr>
              <a:lnSpc>
                <a:spcPct val="114000"/>
              </a:lnSpc>
              <a:spcAft>
                <a:spcPts val="0"/>
              </a:spcAft>
              <a:defRPr sz="1800">
                <a:solidFill>
                  <a:schemeClr val="bg1"/>
                </a:solidFill>
              </a:defRPr>
            </a:lvl3pPr>
            <a:lvl4pPr>
              <a:lnSpc>
                <a:spcPct val="114000"/>
              </a:lnSpc>
              <a:spcAft>
                <a:spcPts val="0"/>
              </a:spcAft>
              <a:defRPr sz="1800">
                <a:solidFill>
                  <a:schemeClr val="bg1"/>
                </a:solidFill>
              </a:defRPr>
            </a:lvl4pPr>
            <a:lvl5pPr>
              <a:lnSpc>
                <a:spcPct val="114000"/>
              </a:lnSpc>
              <a:spcAft>
                <a:spcPts val="0"/>
              </a:spcAf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02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Gray">
    <p:bg>
      <p:bgPr>
        <a:solidFill>
          <a:srgbClr val="59595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7863840" cy="5577840"/>
          </a:xfrm>
        </p:spPr>
        <p:txBody>
          <a:bodyPr lIns="0" tIns="0" rIns="0" bIns="0" anchor="ctr">
            <a:normAutofit/>
          </a:bodyPr>
          <a:lstStyle>
            <a:lvl1pPr marL="0" indent="0">
              <a:lnSpc>
                <a:spcPct val="130000"/>
              </a:lnSpc>
              <a:spcBef>
                <a:spcPts val="0"/>
              </a:spcBef>
              <a:spcAft>
                <a:spcPts val="0"/>
              </a:spcAft>
              <a:buNone/>
              <a:defRPr sz="1800">
                <a:solidFill>
                  <a:schemeClr val="bg1"/>
                </a:solidFill>
              </a:defRPr>
            </a:lvl1pPr>
            <a:lvl2pPr>
              <a:lnSpc>
                <a:spcPct val="114000"/>
              </a:lnSpc>
              <a:spcAft>
                <a:spcPts val="0"/>
              </a:spcAft>
              <a:defRPr sz="1800">
                <a:solidFill>
                  <a:schemeClr val="bg1"/>
                </a:solidFill>
              </a:defRPr>
            </a:lvl2pPr>
            <a:lvl3pPr>
              <a:lnSpc>
                <a:spcPct val="114000"/>
              </a:lnSpc>
              <a:spcAft>
                <a:spcPts val="0"/>
              </a:spcAft>
              <a:defRPr sz="1800">
                <a:solidFill>
                  <a:schemeClr val="bg1"/>
                </a:solidFill>
              </a:defRPr>
            </a:lvl3pPr>
            <a:lvl4pPr>
              <a:lnSpc>
                <a:spcPct val="114000"/>
              </a:lnSpc>
              <a:spcAft>
                <a:spcPts val="0"/>
              </a:spcAft>
              <a:defRPr sz="1800">
                <a:solidFill>
                  <a:schemeClr val="bg1"/>
                </a:solidFill>
              </a:defRPr>
            </a:lvl4pPr>
            <a:lvl5pPr>
              <a:lnSpc>
                <a:spcPct val="114000"/>
              </a:lnSpc>
              <a:spcAft>
                <a:spcPts val="0"/>
              </a:spcAft>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625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Purple">
    <p:bg>
      <p:bgPr>
        <a:solidFill>
          <a:srgbClr val="8E3694"/>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12080" y="640080"/>
            <a:ext cx="3291840" cy="5577840"/>
          </a:xfrm>
        </p:spPr>
        <p:txBody>
          <a:bodyPr lIns="0" tIns="0" rIns="0" bIns="0" anchor="ctr">
            <a:normAutofit/>
          </a:bodyPr>
          <a:lstStyle>
            <a:lvl1pPr marL="0" indent="0">
              <a:lnSpc>
                <a:spcPct val="130000"/>
              </a:lnSpc>
              <a:spcBef>
                <a:spcPts val="0"/>
              </a:spcBef>
              <a:spcAft>
                <a:spcPts val="0"/>
              </a:spcAft>
              <a:buNone/>
              <a:defRPr sz="1600">
                <a:solidFill>
                  <a:schemeClr val="bg1"/>
                </a:solidFill>
              </a:defRPr>
            </a:lvl1pPr>
            <a:lvl2pPr>
              <a:lnSpc>
                <a:spcPct val="114000"/>
              </a:lnSpc>
              <a:spcAft>
                <a:spcPts val="0"/>
              </a:spcAft>
              <a:defRPr sz="1600">
                <a:solidFill>
                  <a:schemeClr val="bg1"/>
                </a:solidFill>
              </a:defRPr>
            </a:lvl2pPr>
            <a:lvl3pPr>
              <a:lnSpc>
                <a:spcPct val="114000"/>
              </a:lnSpc>
              <a:spcAft>
                <a:spcPts val="0"/>
              </a:spcAft>
              <a:defRPr sz="1600">
                <a:solidFill>
                  <a:schemeClr val="bg1"/>
                </a:solidFill>
              </a:defRPr>
            </a:lvl3pPr>
            <a:lvl4pPr>
              <a:lnSpc>
                <a:spcPct val="114000"/>
              </a:lnSpc>
              <a:spcAft>
                <a:spcPts val="0"/>
              </a:spcAft>
              <a:defRPr sz="1600">
                <a:solidFill>
                  <a:schemeClr val="bg1"/>
                </a:solidFill>
              </a:defRPr>
            </a:lvl4pPr>
            <a:lvl5pPr>
              <a:lnSpc>
                <a:spcPct val="114000"/>
              </a:lnSpc>
              <a:spcAft>
                <a:spcPts val="0"/>
              </a:spcAf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40080" y="640080"/>
            <a:ext cx="329184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2168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 Red">
    <p:bg>
      <p:bgPr>
        <a:solidFill>
          <a:srgbClr val="D7192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12080" y="640080"/>
            <a:ext cx="3291840" cy="5577840"/>
          </a:xfrm>
        </p:spPr>
        <p:txBody>
          <a:bodyPr lIns="0" tIns="0" rIns="0" bIns="0" anchor="ctr">
            <a:normAutofit/>
          </a:bodyPr>
          <a:lstStyle>
            <a:lvl1pPr marL="0" indent="0">
              <a:lnSpc>
                <a:spcPct val="130000"/>
              </a:lnSpc>
              <a:spcBef>
                <a:spcPts val="0"/>
              </a:spcBef>
              <a:spcAft>
                <a:spcPts val="0"/>
              </a:spcAft>
              <a:buNone/>
              <a:defRPr sz="1600">
                <a:solidFill>
                  <a:schemeClr val="bg1"/>
                </a:solidFill>
              </a:defRPr>
            </a:lvl1pPr>
            <a:lvl2pPr>
              <a:lnSpc>
                <a:spcPct val="114000"/>
              </a:lnSpc>
              <a:spcAft>
                <a:spcPts val="0"/>
              </a:spcAft>
              <a:defRPr sz="1600">
                <a:solidFill>
                  <a:schemeClr val="bg1"/>
                </a:solidFill>
              </a:defRPr>
            </a:lvl2pPr>
            <a:lvl3pPr>
              <a:lnSpc>
                <a:spcPct val="114000"/>
              </a:lnSpc>
              <a:spcAft>
                <a:spcPts val="0"/>
              </a:spcAft>
              <a:defRPr sz="1600">
                <a:solidFill>
                  <a:schemeClr val="bg1"/>
                </a:solidFill>
              </a:defRPr>
            </a:lvl3pPr>
            <a:lvl4pPr>
              <a:lnSpc>
                <a:spcPct val="114000"/>
              </a:lnSpc>
              <a:spcAft>
                <a:spcPts val="0"/>
              </a:spcAft>
              <a:defRPr sz="1600">
                <a:solidFill>
                  <a:schemeClr val="bg1"/>
                </a:solidFill>
              </a:defRPr>
            </a:lvl4pPr>
            <a:lvl5pPr>
              <a:lnSpc>
                <a:spcPct val="114000"/>
              </a:lnSpc>
              <a:spcAft>
                <a:spcPts val="0"/>
              </a:spcAf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40080" y="640080"/>
            <a:ext cx="329184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588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 Pink">
    <p:bg>
      <p:bgPr>
        <a:solidFill>
          <a:srgbClr val="D21D8E"/>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12080" y="640080"/>
            <a:ext cx="3291840" cy="5577840"/>
          </a:xfrm>
        </p:spPr>
        <p:txBody>
          <a:bodyPr lIns="0" tIns="0" rIns="0" bIns="0" anchor="ctr">
            <a:normAutofit/>
          </a:bodyPr>
          <a:lstStyle>
            <a:lvl1pPr marL="0" indent="0">
              <a:lnSpc>
                <a:spcPct val="130000"/>
              </a:lnSpc>
              <a:spcBef>
                <a:spcPts val="0"/>
              </a:spcBef>
              <a:spcAft>
                <a:spcPts val="0"/>
              </a:spcAft>
              <a:buNone/>
              <a:defRPr sz="1600">
                <a:solidFill>
                  <a:schemeClr val="bg1"/>
                </a:solidFill>
              </a:defRPr>
            </a:lvl1pPr>
            <a:lvl2pPr>
              <a:lnSpc>
                <a:spcPct val="114000"/>
              </a:lnSpc>
              <a:spcAft>
                <a:spcPts val="0"/>
              </a:spcAft>
              <a:defRPr sz="1600">
                <a:solidFill>
                  <a:schemeClr val="bg1"/>
                </a:solidFill>
              </a:defRPr>
            </a:lvl2pPr>
            <a:lvl3pPr>
              <a:lnSpc>
                <a:spcPct val="114000"/>
              </a:lnSpc>
              <a:spcAft>
                <a:spcPts val="0"/>
              </a:spcAft>
              <a:defRPr sz="1600">
                <a:solidFill>
                  <a:schemeClr val="bg1"/>
                </a:solidFill>
              </a:defRPr>
            </a:lvl3pPr>
            <a:lvl4pPr>
              <a:lnSpc>
                <a:spcPct val="114000"/>
              </a:lnSpc>
              <a:spcAft>
                <a:spcPts val="0"/>
              </a:spcAft>
              <a:defRPr sz="1600">
                <a:solidFill>
                  <a:schemeClr val="bg1"/>
                </a:solidFill>
              </a:defRPr>
            </a:lvl4pPr>
            <a:lvl5pPr>
              <a:lnSpc>
                <a:spcPct val="114000"/>
              </a:lnSpc>
              <a:spcAft>
                <a:spcPts val="0"/>
              </a:spcAf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40080" y="640080"/>
            <a:ext cx="329184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584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 1 Column">
    <p:spTree>
      <p:nvGrpSpPr>
        <p:cNvPr id="1" name=""/>
        <p:cNvGrpSpPr/>
        <p:nvPr/>
      </p:nvGrpSpPr>
      <p:grpSpPr>
        <a:xfrm>
          <a:off x="0" y="0"/>
          <a:ext cx="0" cy="0"/>
          <a:chOff x="0" y="0"/>
          <a:chExt cx="0" cy="0"/>
        </a:xfrm>
      </p:grpSpPr>
      <p:sp>
        <p:nvSpPr>
          <p:cNvPr id="4" name="Round Single Corner Rectangle 3"/>
          <p:cNvSpPr/>
          <p:nvPr userDrawn="1"/>
        </p:nvSpPr>
        <p:spPr>
          <a:xfrm rot="10800000">
            <a:off x="304800" y="304800"/>
            <a:ext cx="8839200" cy="1143000"/>
          </a:xfrm>
          <a:prstGeom prst="round1Rect">
            <a:avLst>
              <a:gd name="adj" fmla="val 25927"/>
            </a:avLst>
          </a:prstGeom>
          <a:solidFill>
            <a:srgbClr val="8E3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04799"/>
            <a:ext cx="7863840" cy="1143002"/>
          </a:xfrm>
        </p:spPr>
        <p:txBody>
          <a:bodyPr lIns="0" tIns="0" rIns="0" bIns="0">
            <a:normAutofit/>
          </a:bodyPr>
          <a:lstStyle>
            <a:lvl1pP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40080" y="2087881"/>
            <a:ext cx="7863840" cy="4127316"/>
          </a:xfrm>
        </p:spPr>
        <p:txBody>
          <a:bodyPr lIns="0" tIns="0" rIns="0" bIns="0">
            <a:normAutofit/>
          </a:bodyPr>
          <a:lstStyle>
            <a:lvl1pPr marL="0" indent="0">
              <a:lnSpc>
                <a:spcPct val="130000"/>
              </a:lnSpc>
              <a:spcBef>
                <a:spcPts val="0"/>
              </a:spcBef>
              <a:spcAft>
                <a:spcPts val="0"/>
              </a:spcAft>
              <a:buNone/>
              <a:defRPr sz="1800">
                <a:solidFill>
                  <a:srgbClr val="595959"/>
                </a:solidFill>
              </a:defRPr>
            </a:lvl1pPr>
            <a:lvl2pPr>
              <a:lnSpc>
                <a:spcPct val="114000"/>
              </a:lnSpc>
              <a:spcAft>
                <a:spcPts val="0"/>
              </a:spcAft>
              <a:defRPr sz="1800">
                <a:solidFill>
                  <a:srgbClr val="595959"/>
                </a:solidFill>
              </a:defRPr>
            </a:lvl2pPr>
            <a:lvl3pPr>
              <a:lnSpc>
                <a:spcPct val="114000"/>
              </a:lnSpc>
              <a:spcAft>
                <a:spcPts val="0"/>
              </a:spcAft>
              <a:defRPr sz="1800">
                <a:solidFill>
                  <a:srgbClr val="595959"/>
                </a:solidFill>
              </a:defRPr>
            </a:lvl3pPr>
            <a:lvl4pPr>
              <a:lnSpc>
                <a:spcPct val="114000"/>
              </a:lnSpc>
              <a:spcAft>
                <a:spcPts val="0"/>
              </a:spcAft>
              <a:defRPr sz="1800">
                <a:solidFill>
                  <a:srgbClr val="595959"/>
                </a:solidFill>
              </a:defRPr>
            </a:lvl4pPr>
            <a:lvl5pPr>
              <a:lnSpc>
                <a:spcPct val="114000"/>
              </a:lnSpc>
              <a:spcAft>
                <a:spcPts val="0"/>
              </a:spcAft>
              <a:defRPr sz="18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2961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 Orange">
    <p:bg>
      <p:bgPr>
        <a:solidFill>
          <a:srgbClr val="E15F26"/>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12080" y="640080"/>
            <a:ext cx="3291840" cy="5577840"/>
          </a:xfrm>
        </p:spPr>
        <p:txBody>
          <a:bodyPr lIns="0" tIns="0" rIns="0" bIns="0" anchor="ctr">
            <a:normAutofit/>
          </a:bodyPr>
          <a:lstStyle>
            <a:lvl1pPr marL="0" indent="0">
              <a:lnSpc>
                <a:spcPct val="130000"/>
              </a:lnSpc>
              <a:spcBef>
                <a:spcPts val="0"/>
              </a:spcBef>
              <a:spcAft>
                <a:spcPts val="0"/>
              </a:spcAft>
              <a:buNone/>
              <a:defRPr sz="1600">
                <a:solidFill>
                  <a:schemeClr val="bg1"/>
                </a:solidFill>
              </a:defRPr>
            </a:lvl1pPr>
            <a:lvl2pPr>
              <a:lnSpc>
                <a:spcPct val="114000"/>
              </a:lnSpc>
              <a:spcAft>
                <a:spcPts val="0"/>
              </a:spcAft>
              <a:defRPr sz="1600">
                <a:solidFill>
                  <a:schemeClr val="bg1"/>
                </a:solidFill>
              </a:defRPr>
            </a:lvl2pPr>
            <a:lvl3pPr>
              <a:lnSpc>
                <a:spcPct val="114000"/>
              </a:lnSpc>
              <a:spcAft>
                <a:spcPts val="0"/>
              </a:spcAft>
              <a:defRPr sz="1600">
                <a:solidFill>
                  <a:schemeClr val="bg1"/>
                </a:solidFill>
              </a:defRPr>
            </a:lvl3pPr>
            <a:lvl4pPr>
              <a:lnSpc>
                <a:spcPct val="114000"/>
              </a:lnSpc>
              <a:spcAft>
                <a:spcPts val="0"/>
              </a:spcAft>
              <a:defRPr sz="1600">
                <a:solidFill>
                  <a:schemeClr val="bg1"/>
                </a:solidFill>
              </a:defRPr>
            </a:lvl4pPr>
            <a:lvl5pPr>
              <a:lnSpc>
                <a:spcPct val="114000"/>
              </a:lnSpc>
              <a:spcAft>
                <a:spcPts val="0"/>
              </a:spcAf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40080" y="640080"/>
            <a:ext cx="329184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491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 Yellow">
    <p:bg>
      <p:bgPr>
        <a:solidFill>
          <a:srgbClr val="EE961B"/>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12080" y="640080"/>
            <a:ext cx="3291840" cy="5577840"/>
          </a:xfrm>
        </p:spPr>
        <p:txBody>
          <a:bodyPr lIns="0" tIns="0" rIns="0" bIns="0" anchor="ctr">
            <a:normAutofit/>
          </a:bodyPr>
          <a:lstStyle>
            <a:lvl1pPr marL="0" indent="0">
              <a:lnSpc>
                <a:spcPct val="130000"/>
              </a:lnSpc>
              <a:spcBef>
                <a:spcPts val="0"/>
              </a:spcBef>
              <a:spcAft>
                <a:spcPts val="0"/>
              </a:spcAft>
              <a:buNone/>
              <a:defRPr sz="1600">
                <a:solidFill>
                  <a:schemeClr val="bg1"/>
                </a:solidFill>
              </a:defRPr>
            </a:lvl1pPr>
            <a:lvl2pPr>
              <a:lnSpc>
                <a:spcPct val="114000"/>
              </a:lnSpc>
              <a:spcAft>
                <a:spcPts val="0"/>
              </a:spcAft>
              <a:defRPr sz="1600">
                <a:solidFill>
                  <a:schemeClr val="bg1"/>
                </a:solidFill>
              </a:defRPr>
            </a:lvl2pPr>
            <a:lvl3pPr>
              <a:lnSpc>
                <a:spcPct val="114000"/>
              </a:lnSpc>
              <a:spcAft>
                <a:spcPts val="0"/>
              </a:spcAft>
              <a:defRPr sz="1600">
                <a:solidFill>
                  <a:schemeClr val="bg1"/>
                </a:solidFill>
              </a:defRPr>
            </a:lvl3pPr>
            <a:lvl4pPr>
              <a:lnSpc>
                <a:spcPct val="114000"/>
              </a:lnSpc>
              <a:spcAft>
                <a:spcPts val="0"/>
              </a:spcAft>
              <a:defRPr sz="1600">
                <a:solidFill>
                  <a:schemeClr val="bg1"/>
                </a:solidFill>
              </a:defRPr>
            </a:lvl4pPr>
            <a:lvl5pPr>
              <a:lnSpc>
                <a:spcPct val="114000"/>
              </a:lnSpc>
              <a:spcAft>
                <a:spcPts val="0"/>
              </a:spcAf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40080" y="640080"/>
            <a:ext cx="329184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988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 Gray">
    <p:bg>
      <p:bgPr>
        <a:solidFill>
          <a:srgbClr val="595959"/>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12080" y="640080"/>
            <a:ext cx="3291840" cy="5577840"/>
          </a:xfrm>
        </p:spPr>
        <p:txBody>
          <a:bodyPr lIns="0" tIns="0" rIns="0" bIns="0" anchor="ctr">
            <a:normAutofit/>
          </a:bodyPr>
          <a:lstStyle>
            <a:lvl1pPr marL="0" indent="0">
              <a:lnSpc>
                <a:spcPct val="130000"/>
              </a:lnSpc>
              <a:spcBef>
                <a:spcPts val="0"/>
              </a:spcBef>
              <a:spcAft>
                <a:spcPts val="0"/>
              </a:spcAft>
              <a:buNone/>
              <a:defRPr sz="1600">
                <a:solidFill>
                  <a:schemeClr val="bg1"/>
                </a:solidFill>
              </a:defRPr>
            </a:lvl1pPr>
            <a:lvl2pPr>
              <a:lnSpc>
                <a:spcPct val="114000"/>
              </a:lnSpc>
              <a:spcAft>
                <a:spcPts val="0"/>
              </a:spcAft>
              <a:defRPr sz="1600">
                <a:solidFill>
                  <a:schemeClr val="bg1"/>
                </a:solidFill>
              </a:defRPr>
            </a:lvl2pPr>
            <a:lvl3pPr>
              <a:lnSpc>
                <a:spcPct val="114000"/>
              </a:lnSpc>
              <a:spcAft>
                <a:spcPts val="0"/>
              </a:spcAft>
              <a:defRPr sz="1600">
                <a:solidFill>
                  <a:schemeClr val="bg1"/>
                </a:solidFill>
              </a:defRPr>
            </a:lvl3pPr>
            <a:lvl4pPr>
              <a:lnSpc>
                <a:spcPct val="114000"/>
              </a:lnSpc>
              <a:spcAft>
                <a:spcPts val="0"/>
              </a:spcAft>
              <a:defRPr sz="1600">
                <a:solidFill>
                  <a:schemeClr val="bg1"/>
                </a:solidFill>
              </a:defRPr>
            </a:lvl4pPr>
            <a:lvl5pPr>
              <a:lnSpc>
                <a:spcPct val="114000"/>
              </a:lnSpc>
              <a:spcAft>
                <a:spcPts val="0"/>
              </a:spcAft>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640080" y="640080"/>
            <a:ext cx="329184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0540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7863840" cy="5577840"/>
          </a:xfrm>
        </p:spPr>
        <p:txBody>
          <a:bodyPr lIns="0" tIns="0" rIns="0" bIns="0" anchor="ctr">
            <a:normAutofit/>
          </a:bodyPr>
          <a:lstStyle>
            <a:lvl1pPr marL="0" indent="0">
              <a:lnSpc>
                <a:spcPct val="130000"/>
              </a:lnSpc>
              <a:spcBef>
                <a:spcPts val="0"/>
              </a:spcBef>
              <a:spcAft>
                <a:spcPts val="0"/>
              </a:spcAft>
              <a:buNone/>
              <a:defRPr sz="1800">
                <a:solidFill>
                  <a:srgbClr val="595959"/>
                </a:solidFill>
              </a:defRPr>
            </a:lvl1pPr>
            <a:lvl2pPr>
              <a:lnSpc>
                <a:spcPct val="114000"/>
              </a:lnSpc>
              <a:spcAft>
                <a:spcPts val="0"/>
              </a:spcAft>
              <a:defRPr sz="1800">
                <a:solidFill>
                  <a:srgbClr val="595959"/>
                </a:solidFill>
              </a:defRPr>
            </a:lvl2pPr>
            <a:lvl3pPr>
              <a:lnSpc>
                <a:spcPct val="114000"/>
              </a:lnSpc>
              <a:spcAft>
                <a:spcPts val="0"/>
              </a:spcAft>
              <a:defRPr sz="1800">
                <a:solidFill>
                  <a:srgbClr val="595959"/>
                </a:solidFill>
              </a:defRPr>
            </a:lvl3pPr>
            <a:lvl4pPr>
              <a:lnSpc>
                <a:spcPct val="114000"/>
              </a:lnSpc>
              <a:spcAft>
                <a:spcPts val="0"/>
              </a:spcAft>
              <a:defRPr sz="1800">
                <a:solidFill>
                  <a:srgbClr val="595959"/>
                </a:solidFill>
              </a:defRPr>
            </a:lvl4pPr>
            <a:lvl5pPr>
              <a:lnSpc>
                <a:spcPct val="114000"/>
              </a:lnSpc>
              <a:spcAft>
                <a:spcPts val="0"/>
              </a:spcAft>
              <a:defRPr sz="18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633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40080"/>
            <a:ext cx="361188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892040" y="640080"/>
            <a:ext cx="3611880" cy="5577840"/>
          </a:xfrm>
        </p:spPr>
        <p:txBody>
          <a:bodyPr lIns="0" tIns="0" rIns="0" bIns="0" anchor="ctr">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7896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55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Column">
    <p:spTree>
      <p:nvGrpSpPr>
        <p:cNvPr id="1" name=""/>
        <p:cNvGrpSpPr/>
        <p:nvPr/>
      </p:nvGrpSpPr>
      <p:grpSpPr>
        <a:xfrm>
          <a:off x="0" y="0"/>
          <a:ext cx="0" cy="0"/>
          <a:chOff x="0" y="0"/>
          <a:chExt cx="0" cy="0"/>
        </a:xfrm>
      </p:grpSpPr>
      <p:sp>
        <p:nvSpPr>
          <p:cNvPr id="7" name="Round Single Corner Rectangle 6"/>
          <p:cNvSpPr/>
          <p:nvPr userDrawn="1"/>
        </p:nvSpPr>
        <p:spPr>
          <a:xfrm rot="10800000">
            <a:off x="304800" y="304800"/>
            <a:ext cx="8839200" cy="1143000"/>
          </a:xfrm>
          <a:prstGeom prst="round1Rect">
            <a:avLst>
              <a:gd name="adj" fmla="val 25927"/>
            </a:avLst>
          </a:prstGeom>
          <a:solidFill>
            <a:srgbClr val="8E3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40080" y="304799"/>
            <a:ext cx="7863840" cy="1143002"/>
          </a:xfrm>
        </p:spPr>
        <p:txBody>
          <a:bodyPr lIns="0" tIns="0" rIns="0" bIns="0">
            <a:normAutofit/>
          </a:bodyPr>
          <a:lstStyle>
            <a:lvl1pP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40080" y="2087881"/>
            <a:ext cx="3611880" cy="4127316"/>
          </a:xfrm>
        </p:spPr>
        <p:txBody>
          <a:bodyPr lIns="0" tIns="0" rIns="0" bIns="0">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4892040" y="2087881"/>
            <a:ext cx="3611880" cy="4127316"/>
          </a:xfrm>
        </p:spPr>
        <p:txBody>
          <a:bodyPr lIns="0" tIns="0" rIns="0" bIns="0">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3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2087881"/>
            <a:ext cx="2179320" cy="4127316"/>
          </a:xfrm>
        </p:spPr>
        <p:txBody>
          <a:bodyPr lIns="0" tIns="0" rIns="0" bIns="0">
            <a:normAutofit/>
          </a:bodyPr>
          <a:lstStyle>
            <a:lvl1pPr marL="0" indent="0">
              <a:lnSpc>
                <a:spcPct val="130000"/>
              </a:lnSpc>
              <a:spcBef>
                <a:spcPts val="0"/>
              </a:spcBef>
              <a:spcAft>
                <a:spcPts val="0"/>
              </a:spcAft>
              <a:buNone/>
              <a:defRPr sz="1200">
                <a:solidFill>
                  <a:srgbClr val="595959"/>
                </a:solidFill>
              </a:defRPr>
            </a:lvl1pPr>
            <a:lvl2pPr>
              <a:lnSpc>
                <a:spcPct val="114000"/>
              </a:lnSpc>
              <a:spcAft>
                <a:spcPts val="0"/>
              </a:spcAft>
              <a:defRPr sz="1200">
                <a:solidFill>
                  <a:srgbClr val="595959"/>
                </a:solidFill>
              </a:defRPr>
            </a:lvl2pPr>
            <a:lvl3pPr>
              <a:lnSpc>
                <a:spcPct val="114000"/>
              </a:lnSpc>
              <a:spcAft>
                <a:spcPts val="0"/>
              </a:spcAft>
              <a:defRPr sz="1200">
                <a:solidFill>
                  <a:srgbClr val="595959"/>
                </a:solidFill>
              </a:defRPr>
            </a:lvl3pPr>
            <a:lvl4pPr>
              <a:lnSpc>
                <a:spcPct val="114000"/>
              </a:lnSpc>
              <a:spcAft>
                <a:spcPts val="0"/>
              </a:spcAft>
              <a:defRPr sz="1200">
                <a:solidFill>
                  <a:srgbClr val="595959"/>
                </a:solidFill>
              </a:defRPr>
            </a:lvl4pPr>
            <a:lvl5pPr>
              <a:lnSpc>
                <a:spcPct val="114000"/>
              </a:lnSpc>
              <a:spcAft>
                <a:spcPts val="0"/>
              </a:spcAft>
              <a:defRPr sz="12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1"/>
          </p:nvPr>
        </p:nvSpPr>
        <p:spPr>
          <a:xfrm>
            <a:off x="6324600" y="2087881"/>
            <a:ext cx="2179320" cy="4135480"/>
          </a:xfrm>
        </p:spPr>
        <p:txBody>
          <a:bodyPr lIns="0" tIns="0" rIns="0" bIns="0">
            <a:normAutofit/>
          </a:bodyPr>
          <a:lstStyle>
            <a:lvl1pPr marL="0" indent="0">
              <a:lnSpc>
                <a:spcPct val="130000"/>
              </a:lnSpc>
              <a:spcBef>
                <a:spcPts val="0"/>
              </a:spcBef>
              <a:spcAft>
                <a:spcPts val="0"/>
              </a:spcAft>
              <a:buNone/>
              <a:defRPr sz="1200">
                <a:solidFill>
                  <a:srgbClr val="595959"/>
                </a:solidFill>
              </a:defRPr>
            </a:lvl1pPr>
            <a:lvl2pPr>
              <a:lnSpc>
                <a:spcPct val="114000"/>
              </a:lnSpc>
              <a:spcAft>
                <a:spcPts val="0"/>
              </a:spcAft>
              <a:defRPr sz="1200">
                <a:solidFill>
                  <a:srgbClr val="595959"/>
                </a:solidFill>
              </a:defRPr>
            </a:lvl2pPr>
            <a:lvl3pPr>
              <a:lnSpc>
                <a:spcPct val="114000"/>
              </a:lnSpc>
              <a:spcAft>
                <a:spcPts val="0"/>
              </a:spcAft>
              <a:defRPr sz="1200">
                <a:solidFill>
                  <a:srgbClr val="595959"/>
                </a:solidFill>
              </a:defRPr>
            </a:lvl3pPr>
            <a:lvl4pPr>
              <a:lnSpc>
                <a:spcPct val="114000"/>
              </a:lnSpc>
              <a:spcAft>
                <a:spcPts val="0"/>
              </a:spcAft>
              <a:defRPr sz="1200">
                <a:solidFill>
                  <a:srgbClr val="595959"/>
                </a:solidFill>
              </a:defRPr>
            </a:lvl4pPr>
            <a:lvl5pPr>
              <a:lnSpc>
                <a:spcPct val="114000"/>
              </a:lnSpc>
              <a:spcAft>
                <a:spcPts val="0"/>
              </a:spcAft>
              <a:defRPr sz="12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485061" y="2087881"/>
            <a:ext cx="2179320" cy="4127316"/>
          </a:xfrm>
        </p:spPr>
        <p:txBody>
          <a:bodyPr lIns="0" tIns="0" rIns="0" bIns="0">
            <a:normAutofit/>
          </a:bodyPr>
          <a:lstStyle>
            <a:lvl1pPr marL="0" indent="0">
              <a:lnSpc>
                <a:spcPct val="130000"/>
              </a:lnSpc>
              <a:spcBef>
                <a:spcPts val="0"/>
              </a:spcBef>
              <a:spcAft>
                <a:spcPts val="0"/>
              </a:spcAft>
              <a:buNone/>
              <a:defRPr sz="1200">
                <a:solidFill>
                  <a:srgbClr val="595959"/>
                </a:solidFill>
              </a:defRPr>
            </a:lvl1pPr>
            <a:lvl2pPr>
              <a:lnSpc>
                <a:spcPct val="114000"/>
              </a:lnSpc>
              <a:spcAft>
                <a:spcPts val="0"/>
              </a:spcAft>
              <a:defRPr sz="1200">
                <a:solidFill>
                  <a:srgbClr val="595959"/>
                </a:solidFill>
              </a:defRPr>
            </a:lvl2pPr>
            <a:lvl3pPr>
              <a:lnSpc>
                <a:spcPct val="114000"/>
              </a:lnSpc>
              <a:spcAft>
                <a:spcPts val="0"/>
              </a:spcAft>
              <a:defRPr sz="1200">
                <a:solidFill>
                  <a:srgbClr val="595959"/>
                </a:solidFill>
              </a:defRPr>
            </a:lvl3pPr>
            <a:lvl4pPr>
              <a:lnSpc>
                <a:spcPct val="114000"/>
              </a:lnSpc>
              <a:spcAft>
                <a:spcPts val="0"/>
              </a:spcAft>
              <a:defRPr sz="1200">
                <a:solidFill>
                  <a:srgbClr val="595959"/>
                </a:solidFill>
              </a:defRPr>
            </a:lvl4pPr>
            <a:lvl5pPr>
              <a:lnSpc>
                <a:spcPct val="114000"/>
              </a:lnSpc>
              <a:spcAft>
                <a:spcPts val="0"/>
              </a:spcAft>
              <a:defRPr sz="12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ound Single Corner Rectangle 6"/>
          <p:cNvSpPr/>
          <p:nvPr userDrawn="1"/>
        </p:nvSpPr>
        <p:spPr>
          <a:xfrm rot="10800000">
            <a:off x="304800" y="304800"/>
            <a:ext cx="8839200" cy="1143000"/>
          </a:xfrm>
          <a:prstGeom prst="round1Rect">
            <a:avLst>
              <a:gd name="adj" fmla="val 25927"/>
            </a:avLst>
          </a:prstGeom>
          <a:solidFill>
            <a:srgbClr val="8E3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40080" y="304799"/>
            <a:ext cx="7863840" cy="1143002"/>
          </a:xfrm>
        </p:spPr>
        <p:txBody>
          <a:bodyPr lIns="0" tIns="0" rIns="0" bIns="0">
            <a:normAutofit/>
          </a:bodyPr>
          <a:lstStyle>
            <a:lvl1pPr>
              <a:defRPr sz="2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349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4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2087881"/>
            <a:ext cx="1485900" cy="4135480"/>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4892040" y="2087881"/>
            <a:ext cx="1485900" cy="4135480"/>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1"/>
          </p:nvPr>
        </p:nvSpPr>
        <p:spPr>
          <a:xfrm>
            <a:off x="2768781" y="2087881"/>
            <a:ext cx="1485900" cy="4135480"/>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7015299" y="2087881"/>
            <a:ext cx="1485900" cy="4135480"/>
          </a:xfrm>
        </p:spPr>
        <p:txBody>
          <a:bodyPr lIns="0" tIns="0" rIns="0" bIns="0">
            <a:noAutofit/>
          </a:bodyPr>
          <a:lstStyle>
            <a:lvl1pPr marL="0" indent="0">
              <a:lnSpc>
                <a:spcPct val="130000"/>
              </a:lnSpc>
              <a:spcBef>
                <a:spcPts val="0"/>
              </a:spcBef>
              <a:spcAft>
                <a:spcPts val="0"/>
              </a:spcAft>
              <a:buNone/>
              <a:defRPr sz="1000">
                <a:solidFill>
                  <a:srgbClr val="595959"/>
                </a:solidFill>
              </a:defRPr>
            </a:lvl1pPr>
            <a:lvl2pPr>
              <a:lnSpc>
                <a:spcPct val="114000"/>
              </a:lnSpc>
              <a:spcAft>
                <a:spcPts val="0"/>
              </a:spcAft>
              <a:defRPr sz="1000">
                <a:solidFill>
                  <a:srgbClr val="595959"/>
                </a:solidFill>
              </a:defRPr>
            </a:lvl2pPr>
            <a:lvl3pPr>
              <a:lnSpc>
                <a:spcPct val="114000"/>
              </a:lnSpc>
              <a:spcAft>
                <a:spcPts val="0"/>
              </a:spcAft>
              <a:defRPr sz="1000">
                <a:solidFill>
                  <a:srgbClr val="595959"/>
                </a:solidFill>
              </a:defRPr>
            </a:lvl3pPr>
            <a:lvl4pPr>
              <a:lnSpc>
                <a:spcPct val="114000"/>
              </a:lnSpc>
              <a:spcAft>
                <a:spcPts val="0"/>
              </a:spcAft>
              <a:defRPr sz="1000">
                <a:solidFill>
                  <a:srgbClr val="595959"/>
                </a:solidFill>
              </a:defRPr>
            </a:lvl4pPr>
            <a:lvl5pPr>
              <a:lnSpc>
                <a:spcPct val="114000"/>
              </a:lnSpc>
              <a:spcAft>
                <a:spcPts val="0"/>
              </a:spcAft>
              <a:defRPr sz="10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 Single Corner Rectangle 9"/>
          <p:cNvSpPr/>
          <p:nvPr userDrawn="1"/>
        </p:nvSpPr>
        <p:spPr>
          <a:xfrm rot="10800000">
            <a:off x="304800" y="304800"/>
            <a:ext cx="8839200" cy="1143000"/>
          </a:xfrm>
          <a:prstGeom prst="round1Rect">
            <a:avLst>
              <a:gd name="adj" fmla="val 25927"/>
            </a:avLst>
          </a:prstGeom>
          <a:solidFill>
            <a:srgbClr val="8E3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40080" y="304799"/>
            <a:ext cx="7863840" cy="1143002"/>
          </a:xfrm>
        </p:spPr>
        <p:txBody>
          <a:bodyPr lIns="0" tIns="0" rIns="0" bIns="0">
            <a:normAutofit/>
          </a:bodyPr>
          <a:lstStyle>
            <a:lvl1pPr>
              <a:defRPr sz="2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9855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imple)">
    <p:bg>
      <p:bgPr>
        <a:solidFill>
          <a:srgbClr val="8E3694"/>
        </a:solidFill>
        <a:effectLst/>
      </p:bgPr>
    </p:bg>
    <p:spTree>
      <p:nvGrpSpPr>
        <p:cNvPr id="1" name=""/>
        <p:cNvGrpSpPr/>
        <p:nvPr/>
      </p:nvGrpSpPr>
      <p:grpSpPr>
        <a:xfrm>
          <a:off x="0" y="0"/>
          <a:ext cx="0" cy="0"/>
          <a:chOff x="0" y="0"/>
          <a:chExt cx="0" cy="0"/>
        </a:xfrm>
      </p:grpSpPr>
      <p:sp>
        <p:nvSpPr>
          <p:cNvPr id="7" name="Rectangle 6"/>
          <p:cNvSpPr/>
          <p:nvPr userDrawn="1"/>
        </p:nvSpPr>
        <p:spPr>
          <a:xfrm>
            <a:off x="0" y="4800599"/>
            <a:ext cx="9144000" cy="1143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40080" y="5004629"/>
            <a:ext cx="7863840" cy="734939"/>
          </a:xfrm>
          <a:prstGeom prst="rect">
            <a:avLst/>
          </a:prstGeom>
        </p:spPr>
      </p:pic>
      <p:sp>
        <p:nvSpPr>
          <p:cNvPr id="9" name="TextBox 8"/>
          <p:cNvSpPr txBox="1"/>
          <p:nvPr userDrawn="1"/>
        </p:nvSpPr>
        <p:spPr>
          <a:xfrm>
            <a:off x="0" y="6346976"/>
            <a:ext cx="9144000" cy="138499"/>
          </a:xfrm>
          <a:prstGeom prst="rect">
            <a:avLst/>
          </a:prstGeom>
          <a:noFill/>
        </p:spPr>
        <p:txBody>
          <a:bodyPr wrap="square" lIns="0" tIns="0" rIns="0" bIns="0" rtlCol="0" anchor="ctr">
            <a:spAutoFit/>
          </a:bodyPr>
          <a:lstStyle/>
          <a:p>
            <a:pPr algn="ctr"/>
            <a:r>
              <a:rPr lang="en-US" sz="900" dirty="0">
                <a:solidFill>
                  <a:schemeClr val="bg1"/>
                </a:solidFill>
                <a:latin typeface="Arial" panose="020B0604020202020204" pitchFamily="34" charset="0"/>
                <a:cs typeface="Arial" panose="020B0604020202020204" pitchFamily="34" charset="0"/>
              </a:rPr>
              <a:t>IHG Company Confidential and Highly Proprietary. Not for External Communication.</a:t>
            </a:r>
          </a:p>
        </p:txBody>
      </p:sp>
      <p:sp>
        <p:nvSpPr>
          <p:cNvPr id="10" name="TextBox 9"/>
          <p:cNvSpPr txBox="1"/>
          <p:nvPr userDrawn="1"/>
        </p:nvSpPr>
        <p:spPr>
          <a:xfrm>
            <a:off x="640080" y="4355690"/>
            <a:ext cx="7863840" cy="215444"/>
          </a:xfrm>
          <a:prstGeom prst="rect">
            <a:avLst/>
          </a:prstGeom>
          <a:noFill/>
        </p:spPr>
        <p:txBody>
          <a:bodyPr wrap="square" lIns="0" tIns="0" rIns="0" bIns="0" rtlCol="0" anchor="ctr">
            <a:spAutoFit/>
          </a:bodyPr>
          <a:lstStyle/>
          <a:p>
            <a:pPr algn="r"/>
            <a:r>
              <a:rPr lang="en-US" sz="1400" b="1" dirty="0">
                <a:solidFill>
                  <a:schemeClr val="bg1"/>
                </a:solidFill>
                <a:latin typeface="Arial" panose="020B0604020202020204" pitchFamily="34" charset="0"/>
                <a:cs typeface="Arial" panose="020B0604020202020204" pitchFamily="34" charset="0"/>
              </a:rPr>
              <a:t>Digital + Voice: </a:t>
            </a:r>
            <a:r>
              <a:rPr lang="en-US" sz="1400" dirty="0">
                <a:solidFill>
                  <a:schemeClr val="bg1"/>
                </a:solidFill>
                <a:latin typeface="Arial" panose="020B0604020202020204" pitchFamily="34" charset="0"/>
                <a:cs typeface="Arial" panose="020B0604020202020204" pitchFamily="34" charset="0"/>
              </a:rPr>
              <a:t>Testing and Optimization</a:t>
            </a:r>
          </a:p>
        </p:txBody>
      </p:sp>
      <p:sp>
        <p:nvSpPr>
          <p:cNvPr id="12" name="Title 1"/>
          <p:cNvSpPr>
            <a:spLocks noGrp="1"/>
          </p:cNvSpPr>
          <p:nvPr>
            <p:ph type="ctrTitle"/>
          </p:nvPr>
        </p:nvSpPr>
        <p:spPr>
          <a:xfrm>
            <a:off x="640080" y="1600198"/>
            <a:ext cx="7863840" cy="1600202"/>
          </a:xfrm>
        </p:spPr>
        <p:txBody>
          <a:bodyPr lIns="0" tIns="0" rIns="0" bIns="0" anchor="ctr">
            <a:normAutofit/>
          </a:bodyPr>
          <a:lstStyle>
            <a:lvl1pPr algn="l">
              <a:defRPr sz="2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7702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 1 Column (Simple)">
    <p:spTree>
      <p:nvGrpSpPr>
        <p:cNvPr id="1" name=""/>
        <p:cNvGrpSpPr/>
        <p:nvPr/>
      </p:nvGrpSpPr>
      <p:grpSpPr>
        <a:xfrm>
          <a:off x="0" y="0"/>
          <a:ext cx="0" cy="0"/>
          <a:chOff x="0" y="0"/>
          <a:chExt cx="0" cy="0"/>
        </a:xfrm>
      </p:grpSpPr>
      <p:sp>
        <p:nvSpPr>
          <p:cNvPr id="2" name="Title 1"/>
          <p:cNvSpPr>
            <a:spLocks noGrp="1"/>
          </p:cNvSpPr>
          <p:nvPr>
            <p:ph type="title"/>
          </p:nvPr>
        </p:nvSpPr>
        <p:spPr>
          <a:xfrm>
            <a:off x="640080" y="-1"/>
            <a:ext cx="7863840" cy="1292225"/>
          </a:xfrm>
        </p:spPr>
        <p:txBody>
          <a:bodyPr lIns="0" tIns="0" rIns="0" bIns="0">
            <a:normAutofit/>
          </a:bodyPr>
          <a:lstStyle>
            <a:lvl1pPr>
              <a:defRPr sz="2000">
                <a:solidFill>
                  <a:srgbClr val="8E3694"/>
                </a:solidFill>
              </a:defRPr>
            </a:lvl1pPr>
          </a:lstStyle>
          <a:p>
            <a:r>
              <a:rPr lang="en-US" dirty="0"/>
              <a:t>Click to edit Master title style</a:t>
            </a:r>
          </a:p>
        </p:txBody>
      </p:sp>
      <p:sp>
        <p:nvSpPr>
          <p:cNvPr id="3" name="Content Placeholder 2"/>
          <p:cNvSpPr>
            <a:spLocks noGrp="1"/>
          </p:cNvSpPr>
          <p:nvPr>
            <p:ph idx="1"/>
          </p:nvPr>
        </p:nvSpPr>
        <p:spPr>
          <a:xfrm>
            <a:off x="640080" y="1822450"/>
            <a:ext cx="7863840" cy="4392748"/>
          </a:xfrm>
        </p:spPr>
        <p:txBody>
          <a:bodyPr lIns="0" tIns="0" rIns="0" bIns="0">
            <a:normAutofit/>
          </a:bodyPr>
          <a:lstStyle>
            <a:lvl1pPr marL="0" indent="0">
              <a:lnSpc>
                <a:spcPct val="130000"/>
              </a:lnSpc>
              <a:spcBef>
                <a:spcPts val="0"/>
              </a:spcBef>
              <a:spcAft>
                <a:spcPts val="0"/>
              </a:spcAft>
              <a:buNone/>
              <a:defRPr sz="1800">
                <a:solidFill>
                  <a:srgbClr val="595959"/>
                </a:solidFill>
              </a:defRPr>
            </a:lvl1pPr>
            <a:lvl2pPr>
              <a:lnSpc>
                <a:spcPct val="114000"/>
              </a:lnSpc>
              <a:spcAft>
                <a:spcPts val="0"/>
              </a:spcAft>
              <a:defRPr sz="1800">
                <a:solidFill>
                  <a:srgbClr val="595959"/>
                </a:solidFill>
              </a:defRPr>
            </a:lvl2pPr>
            <a:lvl3pPr>
              <a:lnSpc>
                <a:spcPct val="114000"/>
              </a:lnSpc>
              <a:spcAft>
                <a:spcPts val="0"/>
              </a:spcAft>
              <a:defRPr sz="1800">
                <a:solidFill>
                  <a:srgbClr val="595959"/>
                </a:solidFill>
              </a:defRPr>
            </a:lvl3pPr>
            <a:lvl4pPr>
              <a:lnSpc>
                <a:spcPct val="114000"/>
              </a:lnSpc>
              <a:spcAft>
                <a:spcPts val="0"/>
              </a:spcAft>
              <a:defRPr sz="1800">
                <a:solidFill>
                  <a:srgbClr val="595959"/>
                </a:solidFill>
              </a:defRPr>
            </a:lvl4pPr>
            <a:lvl5pPr>
              <a:lnSpc>
                <a:spcPct val="114000"/>
              </a:lnSpc>
              <a:spcAft>
                <a:spcPts val="0"/>
              </a:spcAft>
              <a:defRPr sz="18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640080" y="1292224"/>
            <a:ext cx="786384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84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 2 Column (Simple)">
    <p:spTree>
      <p:nvGrpSpPr>
        <p:cNvPr id="1" name=""/>
        <p:cNvGrpSpPr/>
        <p:nvPr/>
      </p:nvGrpSpPr>
      <p:grpSpPr>
        <a:xfrm>
          <a:off x="0" y="0"/>
          <a:ext cx="0" cy="0"/>
          <a:chOff x="0" y="0"/>
          <a:chExt cx="0" cy="0"/>
        </a:xfrm>
      </p:grpSpPr>
      <p:sp>
        <p:nvSpPr>
          <p:cNvPr id="2" name="Title 1"/>
          <p:cNvSpPr>
            <a:spLocks noGrp="1"/>
          </p:cNvSpPr>
          <p:nvPr>
            <p:ph type="title"/>
          </p:nvPr>
        </p:nvSpPr>
        <p:spPr>
          <a:xfrm>
            <a:off x="640080" y="-1"/>
            <a:ext cx="7863840" cy="1292225"/>
          </a:xfrm>
        </p:spPr>
        <p:txBody>
          <a:bodyPr lIns="0" tIns="0" rIns="0" bIns="0">
            <a:normAutofit/>
          </a:bodyPr>
          <a:lstStyle>
            <a:lvl1pPr>
              <a:defRPr sz="2000">
                <a:solidFill>
                  <a:srgbClr val="8E3694"/>
                </a:solidFill>
              </a:defRPr>
            </a:lvl1pPr>
          </a:lstStyle>
          <a:p>
            <a:r>
              <a:rPr lang="en-US" dirty="0"/>
              <a:t>Click to edit Master title style</a:t>
            </a:r>
          </a:p>
        </p:txBody>
      </p:sp>
      <p:sp>
        <p:nvSpPr>
          <p:cNvPr id="3" name="Content Placeholder 2"/>
          <p:cNvSpPr>
            <a:spLocks noGrp="1"/>
          </p:cNvSpPr>
          <p:nvPr>
            <p:ph idx="1"/>
          </p:nvPr>
        </p:nvSpPr>
        <p:spPr>
          <a:xfrm>
            <a:off x="640080" y="1822450"/>
            <a:ext cx="3611880" cy="4392748"/>
          </a:xfrm>
        </p:spPr>
        <p:txBody>
          <a:bodyPr lIns="0" tIns="0" rIns="0" bIns="0">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640080" y="1292224"/>
            <a:ext cx="786384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p:nvPr>
        </p:nvSpPr>
        <p:spPr>
          <a:xfrm>
            <a:off x="4892040" y="1822450"/>
            <a:ext cx="3611880" cy="4392748"/>
          </a:xfrm>
        </p:spPr>
        <p:txBody>
          <a:bodyPr lIns="0" tIns="0" rIns="0" bIns="0">
            <a:normAutofit/>
          </a:bodyPr>
          <a:lstStyle>
            <a:lvl1pPr marL="0" indent="0">
              <a:lnSpc>
                <a:spcPct val="130000"/>
              </a:lnSpc>
              <a:spcBef>
                <a:spcPts val="0"/>
              </a:spcBef>
              <a:spcAft>
                <a:spcPts val="0"/>
              </a:spcAft>
              <a:buNone/>
              <a:defRPr sz="1600">
                <a:solidFill>
                  <a:srgbClr val="595959"/>
                </a:solidFill>
              </a:defRPr>
            </a:lvl1pPr>
            <a:lvl2pPr>
              <a:lnSpc>
                <a:spcPct val="114000"/>
              </a:lnSpc>
              <a:spcAft>
                <a:spcPts val="0"/>
              </a:spcAft>
              <a:defRPr sz="1600">
                <a:solidFill>
                  <a:srgbClr val="595959"/>
                </a:solidFill>
              </a:defRPr>
            </a:lvl2pPr>
            <a:lvl3pPr>
              <a:lnSpc>
                <a:spcPct val="114000"/>
              </a:lnSpc>
              <a:spcAft>
                <a:spcPts val="0"/>
              </a:spcAft>
              <a:defRPr sz="1600">
                <a:solidFill>
                  <a:srgbClr val="595959"/>
                </a:solidFill>
              </a:defRPr>
            </a:lvl3pPr>
            <a:lvl4pPr>
              <a:lnSpc>
                <a:spcPct val="114000"/>
              </a:lnSpc>
              <a:spcAft>
                <a:spcPts val="0"/>
              </a:spcAft>
              <a:defRPr sz="1600">
                <a:solidFill>
                  <a:srgbClr val="595959"/>
                </a:solidFill>
              </a:defRPr>
            </a:lvl4pPr>
            <a:lvl5pPr>
              <a:lnSpc>
                <a:spcPct val="114000"/>
              </a:lnSpc>
              <a:spcAft>
                <a:spcPts val="0"/>
              </a:spcAft>
              <a:defRPr sz="16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20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lumn (Simple)">
    <p:spTree>
      <p:nvGrpSpPr>
        <p:cNvPr id="1" name=""/>
        <p:cNvGrpSpPr/>
        <p:nvPr/>
      </p:nvGrpSpPr>
      <p:grpSpPr>
        <a:xfrm>
          <a:off x="0" y="0"/>
          <a:ext cx="0" cy="0"/>
          <a:chOff x="0" y="0"/>
          <a:chExt cx="0" cy="0"/>
        </a:xfrm>
      </p:grpSpPr>
      <p:sp>
        <p:nvSpPr>
          <p:cNvPr id="2" name="Title 1"/>
          <p:cNvSpPr>
            <a:spLocks noGrp="1"/>
          </p:cNvSpPr>
          <p:nvPr>
            <p:ph type="title"/>
          </p:nvPr>
        </p:nvSpPr>
        <p:spPr>
          <a:xfrm>
            <a:off x="640080" y="-1"/>
            <a:ext cx="7863840" cy="1292225"/>
          </a:xfrm>
        </p:spPr>
        <p:txBody>
          <a:bodyPr lIns="0" tIns="0" rIns="0" bIns="0">
            <a:normAutofit/>
          </a:bodyPr>
          <a:lstStyle>
            <a:lvl1pPr>
              <a:defRPr sz="2000">
                <a:solidFill>
                  <a:srgbClr val="8E3694"/>
                </a:solidFill>
              </a:defRPr>
            </a:lvl1pPr>
          </a:lstStyle>
          <a:p>
            <a:r>
              <a:rPr lang="en-US" dirty="0"/>
              <a:t>Click to edit Master title style</a:t>
            </a:r>
          </a:p>
        </p:txBody>
      </p:sp>
      <p:sp>
        <p:nvSpPr>
          <p:cNvPr id="3" name="Content Placeholder 2"/>
          <p:cNvSpPr>
            <a:spLocks noGrp="1"/>
          </p:cNvSpPr>
          <p:nvPr>
            <p:ph idx="1"/>
          </p:nvPr>
        </p:nvSpPr>
        <p:spPr>
          <a:xfrm>
            <a:off x="640080" y="1822449"/>
            <a:ext cx="2179320" cy="4392748"/>
          </a:xfrm>
        </p:spPr>
        <p:txBody>
          <a:bodyPr lIns="0" tIns="0" rIns="0" bIns="0">
            <a:normAutofit/>
          </a:bodyPr>
          <a:lstStyle>
            <a:lvl1pPr marL="0" indent="0">
              <a:lnSpc>
                <a:spcPct val="130000"/>
              </a:lnSpc>
              <a:spcBef>
                <a:spcPts val="0"/>
              </a:spcBef>
              <a:spcAft>
                <a:spcPts val="0"/>
              </a:spcAft>
              <a:buNone/>
              <a:defRPr sz="1200">
                <a:solidFill>
                  <a:srgbClr val="595959"/>
                </a:solidFill>
              </a:defRPr>
            </a:lvl1pPr>
            <a:lvl2pPr>
              <a:lnSpc>
                <a:spcPct val="114000"/>
              </a:lnSpc>
              <a:spcAft>
                <a:spcPts val="0"/>
              </a:spcAft>
              <a:defRPr sz="1200">
                <a:solidFill>
                  <a:srgbClr val="595959"/>
                </a:solidFill>
              </a:defRPr>
            </a:lvl2pPr>
            <a:lvl3pPr>
              <a:lnSpc>
                <a:spcPct val="114000"/>
              </a:lnSpc>
              <a:spcAft>
                <a:spcPts val="0"/>
              </a:spcAft>
              <a:defRPr sz="1200">
                <a:solidFill>
                  <a:srgbClr val="595959"/>
                </a:solidFill>
              </a:defRPr>
            </a:lvl3pPr>
            <a:lvl4pPr>
              <a:lnSpc>
                <a:spcPct val="114000"/>
              </a:lnSpc>
              <a:spcAft>
                <a:spcPts val="0"/>
              </a:spcAft>
              <a:defRPr sz="1200">
                <a:solidFill>
                  <a:srgbClr val="595959"/>
                </a:solidFill>
              </a:defRPr>
            </a:lvl4pPr>
            <a:lvl5pPr>
              <a:lnSpc>
                <a:spcPct val="114000"/>
              </a:lnSpc>
              <a:spcAft>
                <a:spcPts val="0"/>
              </a:spcAft>
              <a:defRPr sz="12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640080" y="1292224"/>
            <a:ext cx="786384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1"/>
          </p:nvPr>
        </p:nvSpPr>
        <p:spPr>
          <a:xfrm>
            <a:off x="6324600" y="1822449"/>
            <a:ext cx="2179320" cy="4400912"/>
          </a:xfrm>
        </p:spPr>
        <p:txBody>
          <a:bodyPr lIns="0" tIns="0" rIns="0" bIns="0">
            <a:normAutofit/>
          </a:bodyPr>
          <a:lstStyle>
            <a:lvl1pPr marL="0" indent="0">
              <a:lnSpc>
                <a:spcPct val="130000"/>
              </a:lnSpc>
              <a:spcBef>
                <a:spcPts val="0"/>
              </a:spcBef>
              <a:spcAft>
                <a:spcPts val="0"/>
              </a:spcAft>
              <a:buNone/>
              <a:defRPr sz="1200">
                <a:solidFill>
                  <a:srgbClr val="595959"/>
                </a:solidFill>
              </a:defRPr>
            </a:lvl1pPr>
            <a:lvl2pPr>
              <a:lnSpc>
                <a:spcPct val="114000"/>
              </a:lnSpc>
              <a:spcAft>
                <a:spcPts val="0"/>
              </a:spcAft>
              <a:defRPr sz="1200">
                <a:solidFill>
                  <a:srgbClr val="595959"/>
                </a:solidFill>
              </a:defRPr>
            </a:lvl2pPr>
            <a:lvl3pPr>
              <a:lnSpc>
                <a:spcPct val="114000"/>
              </a:lnSpc>
              <a:spcAft>
                <a:spcPts val="0"/>
              </a:spcAft>
              <a:defRPr sz="1200">
                <a:solidFill>
                  <a:srgbClr val="595959"/>
                </a:solidFill>
              </a:defRPr>
            </a:lvl3pPr>
            <a:lvl4pPr>
              <a:lnSpc>
                <a:spcPct val="114000"/>
              </a:lnSpc>
              <a:spcAft>
                <a:spcPts val="0"/>
              </a:spcAft>
              <a:defRPr sz="1200">
                <a:solidFill>
                  <a:srgbClr val="595959"/>
                </a:solidFill>
              </a:defRPr>
            </a:lvl4pPr>
            <a:lvl5pPr>
              <a:lnSpc>
                <a:spcPct val="114000"/>
              </a:lnSpc>
              <a:spcAft>
                <a:spcPts val="0"/>
              </a:spcAft>
              <a:defRPr sz="12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3485061" y="1822449"/>
            <a:ext cx="2179320" cy="4392748"/>
          </a:xfrm>
        </p:spPr>
        <p:txBody>
          <a:bodyPr lIns="0" tIns="0" rIns="0" bIns="0">
            <a:normAutofit/>
          </a:bodyPr>
          <a:lstStyle>
            <a:lvl1pPr marL="0" indent="0">
              <a:lnSpc>
                <a:spcPct val="130000"/>
              </a:lnSpc>
              <a:spcBef>
                <a:spcPts val="0"/>
              </a:spcBef>
              <a:spcAft>
                <a:spcPts val="0"/>
              </a:spcAft>
              <a:buNone/>
              <a:defRPr sz="1200">
                <a:solidFill>
                  <a:srgbClr val="595959"/>
                </a:solidFill>
              </a:defRPr>
            </a:lvl1pPr>
            <a:lvl2pPr>
              <a:lnSpc>
                <a:spcPct val="114000"/>
              </a:lnSpc>
              <a:spcAft>
                <a:spcPts val="0"/>
              </a:spcAft>
              <a:defRPr sz="1200">
                <a:solidFill>
                  <a:srgbClr val="595959"/>
                </a:solidFill>
              </a:defRPr>
            </a:lvl2pPr>
            <a:lvl3pPr>
              <a:lnSpc>
                <a:spcPct val="114000"/>
              </a:lnSpc>
              <a:spcAft>
                <a:spcPts val="0"/>
              </a:spcAft>
              <a:defRPr sz="1200">
                <a:solidFill>
                  <a:srgbClr val="595959"/>
                </a:solidFill>
              </a:defRPr>
            </a:lvl3pPr>
            <a:lvl4pPr>
              <a:lnSpc>
                <a:spcPct val="114000"/>
              </a:lnSpc>
              <a:spcAft>
                <a:spcPts val="0"/>
              </a:spcAft>
              <a:defRPr sz="1200">
                <a:solidFill>
                  <a:srgbClr val="595959"/>
                </a:solidFill>
              </a:defRPr>
            </a:lvl4pPr>
            <a:lvl5pPr>
              <a:lnSpc>
                <a:spcPct val="114000"/>
              </a:lnSpc>
              <a:spcAft>
                <a:spcPts val="0"/>
              </a:spcAft>
              <a:defRPr sz="1200">
                <a:solidFill>
                  <a:srgbClr val="5959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323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DA4F96C-E5D5-4A8E-959C-DCCB998B035B}" type="datetimeFigureOut">
              <a:rPr lang="en-US" smtClean="0"/>
              <a:pPr/>
              <a:t>4/5/2018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B7F6F01-2DB4-4791-AF5C-E1C69E373B94}" type="slidenum">
              <a:rPr lang="en-US" smtClean="0"/>
              <a:pPr/>
              <a:t>‹#›</a:t>
            </a:fld>
            <a:endParaRPr lang="en-US"/>
          </a:p>
        </p:txBody>
      </p:sp>
    </p:spTree>
    <p:extLst>
      <p:ext uri="{BB962C8B-B14F-4D97-AF65-F5344CB8AC3E}">
        <p14:creationId xmlns:p14="http://schemas.microsoft.com/office/powerpoint/2010/main" val="3587242447"/>
      </p:ext>
    </p:extLst>
  </p:cSld>
  <p:clrMap bg1="lt1" tx1="dk1" bg2="lt2" tx2="dk2" accent1="accent1" accent2="accent2" accent3="accent3" accent4="accent4" accent5="accent5" accent6="accent6" hlink="hlink" folHlink="folHlink"/>
  <p:sldLayoutIdLst>
    <p:sldLayoutId id="2147483747" r:id="rId1"/>
    <p:sldLayoutId id="2147483743" r:id="rId2"/>
    <p:sldLayoutId id="2147483744" r:id="rId3"/>
    <p:sldLayoutId id="2147483745" r:id="rId4"/>
    <p:sldLayoutId id="2147483746" r:id="rId5"/>
    <p:sldLayoutId id="2147483713" r:id="rId6"/>
    <p:sldLayoutId id="2147483714" r:id="rId7"/>
    <p:sldLayoutId id="2147483725" r:id="rId8"/>
    <p:sldLayoutId id="2147483727" r:id="rId9"/>
    <p:sldLayoutId id="2147483726"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400" b="1" i="1" dirty="0">
                <a:latin typeface="Georgia" panose="02040502050405020303" pitchFamily="18" charset="0"/>
              </a:rPr>
              <a:t>Testing and Optimization (TAO) Overview</a:t>
            </a:r>
            <a:endParaRPr lang="en-US" sz="1800" i="1" dirty="0">
              <a:latin typeface="Georgia" panose="02040502050405020303" pitchFamily="18" charset="0"/>
            </a:endParaRPr>
          </a:p>
        </p:txBody>
      </p:sp>
      <p:sp>
        <p:nvSpPr>
          <p:cNvPr id="2" name="Rectangle 1"/>
          <p:cNvSpPr/>
          <p:nvPr/>
        </p:nvSpPr>
        <p:spPr>
          <a:xfrm>
            <a:off x="5105400" y="4267200"/>
            <a:ext cx="3505200" cy="457200"/>
          </a:xfrm>
          <a:prstGeom prst="rect">
            <a:avLst/>
          </a:prstGeom>
          <a:solidFill>
            <a:srgbClr val="8E3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2200" y="6324600"/>
            <a:ext cx="4343400" cy="228600"/>
          </a:xfrm>
          <a:prstGeom prst="rect">
            <a:avLst/>
          </a:prstGeom>
          <a:solidFill>
            <a:srgbClr val="8E3694"/>
          </a:solidFill>
          <a:ln>
            <a:solidFill>
              <a:srgbClr val="8E3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43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400" b="1" i="1" dirty="0">
                <a:latin typeface="Georgia" panose="02040502050405020303" pitchFamily="18" charset="0"/>
              </a:rPr>
              <a:t>Deep dive on one particular test</a:t>
            </a:r>
          </a:p>
        </p:txBody>
      </p:sp>
    </p:spTree>
    <p:extLst>
      <p:ext uri="{BB962C8B-B14F-4D97-AF65-F5344CB8AC3E}">
        <p14:creationId xmlns:p14="http://schemas.microsoft.com/office/powerpoint/2010/main" val="193087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Test: YOUR RATE Block Optimization</a:t>
            </a:r>
          </a:p>
        </p:txBody>
      </p:sp>
      <p:sp>
        <p:nvSpPr>
          <p:cNvPr id="4" name="Content Placeholder 3"/>
          <p:cNvSpPr>
            <a:spLocks noGrp="1"/>
          </p:cNvSpPr>
          <p:nvPr>
            <p:ph idx="1"/>
          </p:nvPr>
        </p:nvSpPr>
        <p:spPr>
          <a:xfrm>
            <a:off x="640080" y="2087881"/>
            <a:ext cx="2788920" cy="1569719"/>
          </a:xfrm>
        </p:spPr>
        <p:txBody>
          <a:bodyPr>
            <a:noAutofit/>
          </a:bodyPr>
          <a:lstStyle/>
          <a:p>
            <a:r>
              <a:rPr lang="en-US" sz="1800" b="1" dirty="0">
                <a:solidFill>
                  <a:schemeClr val="tx1">
                    <a:lumMod val="65000"/>
                    <a:lumOff val="35000"/>
                  </a:schemeClr>
                </a:solidFill>
              </a:rPr>
              <a:t>What is Being Tested</a:t>
            </a:r>
          </a:p>
          <a:p>
            <a:pPr>
              <a:lnSpc>
                <a:spcPct val="100000"/>
              </a:lnSpc>
              <a:defRPr/>
            </a:pPr>
            <a:r>
              <a:rPr lang="en-US" dirty="0"/>
              <a:t>Rooms &amp; Rates page –  specifically the new and potentially confusing YOUR RATE.</a:t>
            </a:r>
          </a:p>
          <a:p>
            <a:endParaRPr lang="en-US" dirty="0"/>
          </a:p>
        </p:txBody>
      </p:sp>
      <p:pic>
        <p:nvPicPr>
          <p:cNvPr id="6" name="Content Placeholder 5"/>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3875033" y="1524000"/>
            <a:ext cx="4913270" cy="4572000"/>
          </a:xfrm>
        </p:spPr>
      </p:pic>
      <p:sp>
        <p:nvSpPr>
          <p:cNvPr id="16" name="TextBox 15"/>
          <p:cNvSpPr txBox="1"/>
          <p:nvPr/>
        </p:nvSpPr>
        <p:spPr>
          <a:xfrm>
            <a:off x="533400" y="3886200"/>
            <a:ext cx="2667000" cy="1785104"/>
          </a:xfrm>
          <a:prstGeom prst="rect">
            <a:avLst/>
          </a:prstGeom>
          <a:noFill/>
        </p:spPr>
        <p:txBody>
          <a:bodyPr wrap="square" rtlCol="0">
            <a:spAutoFit/>
          </a:bodyPr>
          <a:lstStyle/>
          <a:p>
            <a:r>
              <a:rPr lang="en-US" sz="2000" b="1" dirty="0">
                <a:solidFill>
                  <a:schemeClr val="tx1">
                    <a:lumMod val="65000"/>
                    <a:lumOff val="35000"/>
                  </a:schemeClr>
                </a:solidFill>
              </a:rPr>
              <a:t>Why it is Being Tested</a:t>
            </a:r>
          </a:p>
          <a:p>
            <a:r>
              <a:rPr lang="en-US" dirty="0">
                <a:solidFill>
                  <a:schemeClr val="tx1">
                    <a:lumMod val="65000"/>
                    <a:lumOff val="35000"/>
                  </a:schemeClr>
                </a:solidFill>
              </a:rPr>
              <a:t>To make it easier to understand that while this is a members only rate, you can join as you book the room.</a:t>
            </a:r>
          </a:p>
        </p:txBody>
      </p:sp>
    </p:spTree>
    <p:extLst>
      <p:ext uri="{BB962C8B-B14F-4D97-AF65-F5344CB8AC3E}">
        <p14:creationId xmlns:p14="http://schemas.microsoft.com/office/powerpoint/2010/main" val="375585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Test: YOUR RATE Block Optimization</a:t>
            </a:r>
          </a:p>
        </p:txBody>
      </p:sp>
      <p:pic>
        <p:nvPicPr>
          <p:cNvPr id="7" name="Shape 173"/>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574001"/>
            <a:ext cx="2856470" cy="1998720"/>
          </a:xfrm>
          <a:prstGeom prst="rect">
            <a:avLst/>
          </a:prstGeom>
          <a:noFill/>
          <a:ln w="76200" cap="flat" cmpd="sng">
            <a:solidFill>
              <a:schemeClr val="bg1">
                <a:lumMod val="85000"/>
              </a:schemeClr>
            </a:solidFill>
            <a:prstDash val="solid"/>
            <a:miter lim="800000"/>
            <a:headEnd type="none" w="med" len="med"/>
            <a:tailEnd type="none" w="med" len="med"/>
          </a:ln>
        </p:spPr>
      </p:pic>
      <p:pic>
        <p:nvPicPr>
          <p:cNvPr id="8" name="Shape 17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574001"/>
            <a:ext cx="2856470" cy="1998720"/>
          </a:xfrm>
          <a:prstGeom prst="rect">
            <a:avLst/>
          </a:prstGeom>
          <a:noFill/>
          <a:ln w="76200" cap="flat" cmpd="sng">
            <a:solidFill>
              <a:schemeClr val="bg1">
                <a:lumMod val="85000"/>
              </a:schemeClr>
            </a:solidFill>
            <a:prstDash val="solid"/>
            <a:miter lim="800000"/>
            <a:headEnd type="none" w="med" len="med"/>
            <a:tailEnd type="none" w="med" len="med"/>
          </a:ln>
        </p:spPr>
      </p:pic>
      <p:sp>
        <p:nvSpPr>
          <p:cNvPr id="9" name="Shape 178"/>
          <p:cNvSpPr/>
          <p:nvPr/>
        </p:nvSpPr>
        <p:spPr>
          <a:xfrm>
            <a:off x="4648200" y="23622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B</a:t>
            </a:r>
          </a:p>
        </p:txBody>
      </p:sp>
      <p:sp>
        <p:nvSpPr>
          <p:cNvPr id="10" name="Shape 179"/>
          <p:cNvSpPr/>
          <p:nvPr/>
        </p:nvSpPr>
        <p:spPr>
          <a:xfrm>
            <a:off x="1143000" y="23622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A</a:t>
            </a:r>
            <a:r>
              <a:rPr lang="en" sz="700" b="1" dirty="0">
                <a:solidFill>
                  <a:srgbClr val="595959"/>
                </a:solidFill>
                <a:latin typeface="Arial" panose="020B0604020202020204" pitchFamily="34" charset="0"/>
                <a:ea typeface="Roboto Black" charset="0"/>
                <a:cs typeface="Arial" panose="020B0604020202020204" pitchFamily="34" charset="0"/>
              </a:rPr>
              <a:t> </a:t>
            </a:r>
            <a:r>
              <a:rPr lang="en" sz="700" dirty="0">
                <a:solidFill>
                  <a:srgbClr val="595959"/>
                </a:solidFill>
                <a:latin typeface="Arial" panose="020B0604020202020204" pitchFamily="34" charset="0"/>
                <a:ea typeface="Roboto Black" charset="0"/>
                <a:cs typeface="Arial" panose="020B0604020202020204" pitchFamily="34" charset="0"/>
              </a:rPr>
              <a:t>(CONTROL)</a:t>
            </a:r>
          </a:p>
        </p:txBody>
      </p:sp>
      <p:sp>
        <p:nvSpPr>
          <p:cNvPr id="11" name="Shape 177"/>
          <p:cNvSpPr/>
          <p:nvPr/>
        </p:nvSpPr>
        <p:spPr>
          <a:xfrm>
            <a:off x="3505200" y="3259800"/>
            <a:ext cx="762000" cy="762000"/>
          </a:xfrm>
          <a:prstGeom prst="ellipse">
            <a:avLst/>
          </a:prstGeom>
          <a:solidFill>
            <a:schemeClr val="bg1">
              <a:lumMod val="85000"/>
            </a:schemeClr>
          </a:solidFill>
          <a:ln>
            <a:noFill/>
          </a:ln>
        </p:spPr>
        <p:txBody>
          <a:bodyPr lIns="91425" tIns="91425" rIns="91425" bIns="91425" anchor="ctr" anchorCtr="0">
            <a:noAutofit/>
          </a:bodyPr>
          <a:lstStyle/>
          <a:p>
            <a:pPr lvl="0" algn="ctr">
              <a:spcBef>
                <a:spcPts val="0"/>
              </a:spcBef>
              <a:buNone/>
            </a:pPr>
            <a:r>
              <a:rPr lang="en" sz="1400" b="1" dirty="0">
                <a:solidFill>
                  <a:srgbClr val="595959"/>
                </a:solidFill>
                <a:latin typeface="Arial" panose="020B0604020202020204" pitchFamily="34" charset="0"/>
                <a:ea typeface="Roboto Black" charset="0"/>
                <a:cs typeface="Arial" panose="020B0604020202020204" pitchFamily="34" charset="0"/>
                <a:sym typeface="Arial Black"/>
              </a:rPr>
              <a:t>VS</a:t>
            </a:r>
          </a:p>
        </p:txBody>
      </p:sp>
      <p:pic>
        <p:nvPicPr>
          <p:cNvPr id="14" name="Shape 173"/>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051" y="3107400"/>
            <a:ext cx="2936549" cy="2054753"/>
          </a:xfrm>
          <a:prstGeom prst="rect">
            <a:avLst/>
          </a:prstGeom>
          <a:noFill/>
          <a:ln w="76200" cap="flat" cmpd="sng">
            <a:solidFill>
              <a:schemeClr val="bg1">
                <a:lumMod val="85000"/>
              </a:schemeClr>
            </a:solidFill>
            <a:prstDash val="solid"/>
            <a:miter lim="800000"/>
            <a:headEnd type="none" w="med" len="med"/>
            <a:tailEnd type="none" w="med" len="med"/>
          </a:ln>
        </p:spPr>
      </p:pic>
      <p:sp>
        <p:nvSpPr>
          <p:cNvPr id="15" name="Shape 178"/>
          <p:cNvSpPr/>
          <p:nvPr/>
        </p:nvSpPr>
        <p:spPr>
          <a:xfrm>
            <a:off x="5410200" y="2895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sym typeface="Arial Black"/>
              </a:rPr>
              <a:t>C</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pic>
        <p:nvPicPr>
          <p:cNvPr id="12" name="Shape 173"/>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5521651" y="3719647"/>
            <a:ext cx="2936549" cy="2054752"/>
          </a:xfrm>
          <a:prstGeom prst="rect">
            <a:avLst/>
          </a:prstGeom>
          <a:noFill/>
          <a:ln w="76200" cap="flat" cmpd="sng">
            <a:solidFill>
              <a:schemeClr val="bg1">
                <a:lumMod val="85000"/>
              </a:schemeClr>
            </a:solidFill>
            <a:prstDash val="solid"/>
            <a:miter lim="800000"/>
            <a:headEnd type="none" w="med" len="med"/>
            <a:tailEnd type="none" w="med" len="med"/>
          </a:ln>
        </p:spPr>
      </p:pic>
      <p:sp>
        <p:nvSpPr>
          <p:cNvPr id="13" name="Shape 178"/>
          <p:cNvSpPr/>
          <p:nvPr/>
        </p:nvSpPr>
        <p:spPr>
          <a:xfrm>
            <a:off x="6019800" y="35052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rPr>
              <a:t>D</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spTree>
    <p:extLst>
      <p:ext uri="{BB962C8B-B14F-4D97-AF65-F5344CB8AC3E}">
        <p14:creationId xmlns:p14="http://schemas.microsoft.com/office/powerpoint/2010/main" val="36953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Test: YOUR RATE Block Optimization</a:t>
            </a:r>
          </a:p>
        </p:txBody>
      </p:sp>
      <p:pic>
        <p:nvPicPr>
          <p:cNvPr id="7" name="Shape 173"/>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378303"/>
            <a:ext cx="2329655" cy="1630098"/>
          </a:xfrm>
          <a:prstGeom prst="rect">
            <a:avLst/>
          </a:prstGeom>
          <a:noFill/>
          <a:ln w="76200" cap="flat" cmpd="sng">
            <a:solidFill>
              <a:schemeClr val="bg1">
                <a:lumMod val="85000"/>
              </a:schemeClr>
            </a:solidFill>
            <a:prstDash val="solid"/>
            <a:miter lim="800000"/>
            <a:headEnd type="none" w="med" len="med"/>
            <a:tailEnd type="none" w="med" len="med"/>
          </a:ln>
        </p:spPr>
      </p:pic>
      <p:sp>
        <p:nvSpPr>
          <p:cNvPr id="9" name="Shape 178"/>
          <p:cNvSpPr/>
          <p:nvPr/>
        </p:nvSpPr>
        <p:spPr>
          <a:xfrm>
            <a:off x="1304027" y="2145464"/>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B</a:t>
            </a:r>
          </a:p>
        </p:txBody>
      </p:sp>
      <p:pic>
        <p:nvPicPr>
          <p:cNvPr id="14" name="Shape 173"/>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378303"/>
            <a:ext cx="2329655" cy="1630099"/>
          </a:xfrm>
          <a:prstGeom prst="rect">
            <a:avLst/>
          </a:prstGeom>
          <a:noFill/>
          <a:ln w="76200" cap="flat" cmpd="sng">
            <a:solidFill>
              <a:schemeClr val="bg1">
                <a:lumMod val="85000"/>
              </a:schemeClr>
            </a:solidFill>
            <a:prstDash val="solid"/>
            <a:miter lim="800000"/>
            <a:headEnd type="none" w="med" len="med"/>
            <a:tailEnd type="none" w="med" len="med"/>
          </a:ln>
        </p:spPr>
      </p:pic>
      <p:sp>
        <p:nvSpPr>
          <p:cNvPr id="15" name="Shape 178"/>
          <p:cNvSpPr/>
          <p:nvPr/>
        </p:nvSpPr>
        <p:spPr>
          <a:xfrm>
            <a:off x="3894827" y="2133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sym typeface="Arial Black"/>
              </a:rPr>
              <a:t>C</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pic>
        <p:nvPicPr>
          <p:cNvPr id="12" name="Shape 173"/>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6287349" y="2382344"/>
            <a:ext cx="2329655" cy="1630098"/>
          </a:xfrm>
          <a:prstGeom prst="rect">
            <a:avLst/>
          </a:prstGeom>
          <a:noFill/>
          <a:ln w="76200" cap="flat" cmpd="sng">
            <a:solidFill>
              <a:schemeClr val="bg1">
                <a:lumMod val="85000"/>
              </a:schemeClr>
            </a:solidFill>
            <a:prstDash val="solid"/>
            <a:miter lim="800000"/>
            <a:headEnd type="none" w="med" len="med"/>
            <a:tailEnd type="none" w="med" len="med"/>
          </a:ln>
        </p:spPr>
      </p:pic>
      <p:sp>
        <p:nvSpPr>
          <p:cNvPr id="13" name="Shape 178"/>
          <p:cNvSpPr/>
          <p:nvPr/>
        </p:nvSpPr>
        <p:spPr>
          <a:xfrm>
            <a:off x="6630708" y="2142837"/>
            <a:ext cx="1642936" cy="211799"/>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rPr>
              <a:t>D</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sp>
        <p:nvSpPr>
          <p:cNvPr id="3" name="TextBox 2"/>
          <p:cNvSpPr txBox="1"/>
          <p:nvPr/>
        </p:nvSpPr>
        <p:spPr>
          <a:xfrm>
            <a:off x="457200" y="4430508"/>
            <a:ext cx="1219200" cy="523220"/>
          </a:xfrm>
          <a:prstGeom prst="rect">
            <a:avLst/>
          </a:prstGeom>
          <a:noFill/>
        </p:spPr>
        <p:txBody>
          <a:bodyPr wrap="square" rtlCol="0">
            <a:spAutoFit/>
          </a:bodyPr>
          <a:lstStyle/>
          <a:p>
            <a:r>
              <a:rPr lang="en-US" sz="1400" b="1" dirty="0"/>
              <a:t>Overall Bookings</a:t>
            </a:r>
          </a:p>
        </p:txBody>
      </p:sp>
      <p:sp>
        <p:nvSpPr>
          <p:cNvPr id="16" name="TextBox 15"/>
          <p:cNvSpPr txBox="1"/>
          <p:nvPr/>
        </p:nvSpPr>
        <p:spPr>
          <a:xfrm>
            <a:off x="457200" y="5175780"/>
            <a:ext cx="1219200" cy="523220"/>
          </a:xfrm>
          <a:prstGeom prst="rect">
            <a:avLst/>
          </a:prstGeom>
          <a:noFill/>
        </p:spPr>
        <p:txBody>
          <a:bodyPr wrap="square" rtlCol="0">
            <a:spAutoFit/>
          </a:bodyPr>
          <a:lstStyle/>
          <a:p>
            <a:r>
              <a:rPr lang="en-US" sz="1400" b="1" dirty="0"/>
              <a:t>Member Rate </a:t>
            </a:r>
            <a:r>
              <a:rPr lang="en-US" sz="1400" b="1" dirty="0" err="1"/>
              <a:t>Adv</a:t>
            </a:r>
            <a:r>
              <a:rPr lang="en-US" sz="1400" b="1" dirty="0"/>
              <a:t> Purchase</a:t>
            </a:r>
          </a:p>
        </p:txBody>
      </p:sp>
      <p:sp>
        <p:nvSpPr>
          <p:cNvPr id="17" name="TextBox 16"/>
          <p:cNvSpPr txBox="1"/>
          <p:nvPr/>
        </p:nvSpPr>
        <p:spPr>
          <a:xfrm>
            <a:off x="1676400" y="4430509"/>
            <a:ext cx="1524000" cy="523220"/>
          </a:xfrm>
          <a:prstGeom prst="rect">
            <a:avLst/>
          </a:prstGeom>
          <a:noFill/>
        </p:spPr>
        <p:txBody>
          <a:bodyPr wrap="square" rtlCol="0" anchor="ctr">
            <a:spAutoFit/>
          </a:bodyPr>
          <a:lstStyle/>
          <a:p>
            <a:pPr algn="ctr"/>
            <a:r>
              <a:rPr lang="en-US" sz="2800" b="1" dirty="0">
                <a:solidFill>
                  <a:schemeClr val="accent6">
                    <a:lumMod val="75000"/>
                  </a:schemeClr>
                </a:solidFill>
              </a:rPr>
              <a:t>+1.30%</a:t>
            </a:r>
          </a:p>
        </p:txBody>
      </p:sp>
      <p:sp>
        <p:nvSpPr>
          <p:cNvPr id="18" name="TextBox 17"/>
          <p:cNvSpPr txBox="1"/>
          <p:nvPr/>
        </p:nvSpPr>
        <p:spPr>
          <a:xfrm>
            <a:off x="4152051" y="4430509"/>
            <a:ext cx="1524000" cy="523220"/>
          </a:xfrm>
          <a:prstGeom prst="rect">
            <a:avLst/>
          </a:prstGeom>
          <a:noFill/>
        </p:spPr>
        <p:txBody>
          <a:bodyPr wrap="square" rtlCol="0" anchor="ctr">
            <a:spAutoFit/>
          </a:bodyPr>
          <a:lstStyle/>
          <a:p>
            <a:pPr algn="ctr"/>
            <a:r>
              <a:rPr lang="en-US" sz="2800" b="1" dirty="0">
                <a:solidFill>
                  <a:schemeClr val="accent6">
                    <a:lumMod val="75000"/>
                  </a:schemeClr>
                </a:solidFill>
              </a:rPr>
              <a:t>+0.51%</a:t>
            </a:r>
          </a:p>
        </p:txBody>
      </p:sp>
      <p:sp>
        <p:nvSpPr>
          <p:cNvPr id="19" name="TextBox 18"/>
          <p:cNvSpPr txBox="1"/>
          <p:nvPr/>
        </p:nvSpPr>
        <p:spPr>
          <a:xfrm>
            <a:off x="6705600" y="4430509"/>
            <a:ext cx="1524000" cy="523220"/>
          </a:xfrm>
          <a:prstGeom prst="rect">
            <a:avLst/>
          </a:prstGeom>
          <a:noFill/>
        </p:spPr>
        <p:txBody>
          <a:bodyPr wrap="square" rtlCol="0" anchor="ctr">
            <a:spAutoFit/>
          </a:bodyPr>
          <a:lstStyle/>
          <a:p>
            <a:pPr algn="ctr"/>
            <a:r>
              <a:rPr lang="en-US" sz="2800" b="1" dirty="0">
                <a:solidFill>
                  <a:schemeClr val="accent6">
                    <a:lumMod val="75000"/>
                  </a:schemeClr>
                </a:solidFill>
              </a:rPr>
              <a:t>+0.24%</a:t>
            </a:r>
          </a:p>
        </p:txBody>
      </p:sp>
      <p:sp>
        <p:nvSpPr>
          <p:cNvPr id="20" name="TextBox 19"/>
          <p:cNvSpPr txBox="1"/>
          <p:nvPr/>
        </p:nvSpPr>
        <p:spPr>
          <a:xfrm>
            <a:off x="1676400" y="5175781"/>
            <a:ext cx="1524000" cy="523220"/>
          </a:xfrm>
          <a:prstGeom prst="rect">
            <a:avLst/>
          </a:prstGeom>
          <a:noFill/>
        </p:spPr>
        <p:txBody>
          <a:bodyPr wrap="square" rtlCol="0" anchor="ctr">
            <a:spAutoFit/>
          </a:bodyPr>
          <a:lstStyle/>
          <a:p>
            <a:pPr algn="ctr"/>
            <a:r>
              <a:rPr lang="en-US" sz="2800" b="1" dirty="0">
                <a:solidFill>
                  <a:schemeClr val="accent6">
                    <a:lumMod val="75000"/>
                  </a:schemeClr>
                </a:solidFill>
              </a:rPr>
              <a:t>+14.97%</a:t>
            </a:r>
          </a:p>
        </p:txBody>
      </p:sp>
      <p:sp>
        <p:nvSpPr>
          <p:cNvPr id="21" name="TextBox 20"/>
          <p:cNvSpPr txBox="1"/>
          <p:nvPr/>
        </p:nvSpPr>
        <p:spPr>
          <a:xfrm>
            <a:off x="4152051" y="5175781"/>
            <a:ext cx="1524000" cy="523220"/>
          </a:xfrm>
          <a:prstGeom prst="rect">
            <a:avLst/>
          </a:prstGeom>
          <a:noFill/>
        </p:spPr>
        <p:txBody>
          <a:bodyPr wrap="square" rtlCol="0" anchor="ctr">
            <a:spAutoFit/>
          </a:bodyPr>
          <a:lstStyle/>
          <a:p>
            <a:pPr algn="ctr"/>
            <a:r>
              <a:rPr lang="en-US" sz="2800" b="1" dirty="0">
                <a:solidFill>
                  <a:schemeClr val="accent6">
                    <a:lumMod val="75000"/>
                  </a:schemeClr>
                </a:solidFill>
              </a:rPr>
              <a:t>+9.08%</a:t>
            </a:r>
          </a:p>
        </p:txBody>
      </p:sp>
      <p:sp>
        <p:nvSpPr>
          <p:cNvPr id="22" name="TextBox 21"/>
          <p:cNvSpPr txBox="1"/>
          <p:nvPr/>
        </p:nvSpPr>
        <p:spPr>
          <a:xfrm>
            <a:off x="6705600" y="5175781"/>
            <a:ext cx="1524000" cy="523220"/>
          </a:xfrm>
          <a:prstGeom prst="rect">
            <a:avLst/>
          </a:prstGeom>
          <a:noFill/>
        </p:spPr>
        <p:txBody>
          <a:bodyPr wrap="square" rtlCol="0" anchor="ctr">
            <a:spAutoFit/>
          </a:bodyPr>
          <a:lstStyle/>
          <a:p>
            <a:pPr algn="ctr"/>
            <a:r>
              <a:rPr lang="en-US" sz="2800" b="1" dirty="0">
                <a:solidFill>
                  <a:schemeClr val="accent6">
                    <a:lumMod val="75000"/>
                  </a:schemeClr>
                </a:solidFill>
              </a:rPr>
              <a:t>+16.49%</a:t>
            </a:r>
          </a:p>
        </p:txBody>
      </p:sp>
    </p:spTree>
    <p:extLst>
      <p:ext uri="{BB962C8B-B14F-4D97-AF65-F5344CB8AC3E}">
        <p14:creationId xmlns:p14="http://schemas.microsoft.com/office/powerpoint/2010/main" val="22659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E369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640080"/>
            <a:ext cx="3931920" cy="5227320"/>
          </a:xfrm>
        </p:spPr>
        <p:txBody>
          <a:bodyPr>
            <a:normAutofit/>
          </a:bodyPr>
          <a:lstStyle/>
          <a:p>
            <a:r>
              <a:rPr lang="en-US" sz="9600" b="1" i="1" dirty="0">
                <a:latin typeface="Georgia" panose="02040502050405020303" pitchFamily="18" charset="0"/>
              </a:rPr>
              <a:t>?</a:t>
            </a:r>
          </a:p>
        </p:txBody>
      </p:sp>
      <p:sp>
        <p:nvSpPr>
          <p:cNvPr id="3" name="Content Placeholder 2"/>
          <p:cNvSpPr>
            <a:spLocks noGrp="1"/>
          </p:cNvSpPr>
          <p:nvPr>
            <p:ph idx="10"/>
          </p:nvPr>
        </p:nvSpPr>
        <p:spPr>
          <a:xfrm>
            <a:off x="640080" y="640080"/>
            <a:ext cx="3855720" cy="5577840"/>
          </a:xfrm>
        </p:spPr>
        <p:txBody>
          <a:bodyPr/>
          <a:lstStyle/>
          <a:p>
            <a:pPr algn="r"/>
            <a:r>
              <a:rPr lang="en-US" sz="4000" b="1" i="1" dirty="0">
                <a:solidFill>
                  <a:srgbClr val="8E3694"/>
                </a:solidFill>
                <a:latin typeface="Georgia" panose="02040502050405020303" pitchFamily="18" charset="0"/>
              </a:rPr>
              <a:t>Questions</a:t>
            </a:r>
          </a:p>
        </p:txBody>
      </p:sp>
    </p:spTree>
    <p:extLst>
      <p:ext uri="{BB962C8B-B14F-4D97-AF65-F5344CB8AC3E}">
        <p14:creationId xmlns:p14="http://schemas.microsoft.com/office/powerpoint/2010/main" val="311762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40080"/>
            <a:ext cx="7970520" cy="5577840"/>
          </a:xfrm>
        </p:spPr>
        <p:txBody>
          <a:bodyPr>
            <a:normAutofit/>
          </a:bodyPr>
          <a:lstStyle/>
          <a:p>
            <a:r>
              <a:rPr lang="en-US" sz="4000" b="1" i="1" dirty="0">
                <a:latin typeface="Georgia" panose="02040502050405020303" pitchFamily="18" charset="0"/>
              </a:rPr>
              <a:t>Questions</a:t>
            </a:r>
          </a:p>
        </p:txBody>
      </p:sp>
      <p:sp>
        <p:nvSpPr>
          <p:cNvPr id="4" name="TextBox 3"/>
          <p:cNvSpPr txBox="1"/>
          <p:nvPr/>
        </p:nvSpPr>
        <p:spPr>
          <a:xfrm>
            <a:off x="2819400" y="2400266"/>
            <a:ext cx="1447800" cy="2000548"/>
          </a:xfrm>
          <a:prstGeom prst="rect">
            <a:avLst/>
          </a:prstGeom>
          <a:noFill/>
        </p:spPr>
        <p:txBody>
          <a:bodyPr wrap="square" rtlCol="0">
            <a:spAutoFit/>
          </a:bodyPr>
          <a:lstStyle/>
          <a:p>
            <a:r>
              <a:rPr lang="en-US" sz="12400" b="1" i="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78205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0" y="2087563"/>
            <a:ext cx="6604000" cy="4127500"/>
          </a:xfrm>
        </p:spPr>
      </p:pic>
    </p:spTree>
    <p:extLst>
      <p:ext uri="{BB962C8B-B14F-4D97-AF65-F5344CB8AC3E}">
        <p14:creationId xmlns:p14="http://schemas.microsoft.com/office/powerpoint/2010/main" val="344662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What exactly is A/B Testing?</a:t>
            </a:r>
          </a:p>
        </p:txBody>
      </p:sp>
      <p:sp>
        <p:nvSpPr>
          <p:cNvPr id="4" name="Content Placeholder 3"/>
          <p:cNvSpPr>
            <a:spLocks noGrp="1"/>
          </p:cNvSpPr>
          <p:nvPr>
            <p:ph idx="1"/>
          </p:nvPr>
        </p:nvSpPr>
        <p:spPr>
          <a:xfrm>
            <a:off x="640080" y="1752600"/>
            <a:ext cx="7863840" cy="731519"/>
          </a:xfrm>
        </p:spPr>
        <p:txBody>
          <a:bodyPr/>
          <a:lstStyle/>
          <a:p>
            <a:r>
              <a:rPr lang="en-US" dirty="0"/>
              <a:t>Compares two versions of a webpage or app against each other to determine which one performs better.</a:t>
            </a:r>
          </a:p>
        </p:txBody>
      </p:sp>
      <p:pic>
        <p:nvPicPr>
          <p:cNvPr id="7" name="Shape 173"/>
          <p:cNvPicPr preferRelativeResize="0">
            <a:picLocks noChangeAspect="1"/>
          </p:cNvPicPr>
          <p:nvPr/>
        </p:nvPicPr>
        <p:blipFill rotWithShape="1">
          <a:blip r:embed="rId3">
            <a:alphaModFix/>
          </a:blip>
          <a:srcRect t="-2" b="28441"/>
          <a:stretch/>
        </p:blipFill>
        <p:spPr>
          <a:xfrm>
            <a:off x="4892039" y="2819400"/>
            <a:ext cx="3611881" cy="3657600"/>
          </a:xfrm>
          <a:prstGeom prst="rect">
            <a:avLst/>
          </a:prstGeom>
          <a:noFill/>
          <a:ln w="76200" cap="flat" cmpd="sng">
            <a:solidFill>
              <a:schemeClr val="bg1">
                <a:lumMod val="85000"/>
              </a:schemeClr>
            </a:solidFill>
            <a:prstDash val="solid"/>
            <a:miter lim="800000"/>
            <a:headEnd type="none" w="med" len="med"/>
            <a:tailEnd type="none" w="med" len="med"/>
          </a:ln>
        </p:spPr>
      </p:pic>
      <p:pic>
        <p:nvPicPr>
          <p:cNvPr id="8" name="Shape 176"/>
          <p:cNvPicPr preferRelativeResize="0">
            <a:picLocks noChangeAspect="1"/>
          </p:cNvPicPr>
          <p:nvPr/>
        </p:nvPicPr>
        <p:blipFill rotWithShape="1">
          <a:blip r:embed="rId4">
            <a:alphaModFix/>
          </a:blip>
          <a:srcRect b="28437"/>
          <a:stretch/>
        </p:blipFill>
        <p:spPr>
          <a:xfrm>
            <a:off x="640080" y="2819400"/>
            <a:ext cx="3611880" cy="3657600"/>
          </a:xfrm>
          <a:prstGeom prst="rect">
            <a:avLst/>
          </a:prstGeom>
          <a:noFill/>
          <a:ln w="76200" cap="flat" cmpd="sng">
            <a:solidFill>
              <a:schemeClr val="bg1">
                <a:lumMod val="85000"/>
              </a:schemeClr>
            </a:solidFill>
            <a:prstDash val="solid"/>
            <a:miter lim="800000"/>
            <a:headEnd type="none" w="med" len="med"/>
            <a:tailEnd type="none" w="med" len="med"/>
          </a:ln>
        </p:spPr>
      </p:pic>
      <p:sp>
        <p:nvSpPr>
          <p:cNvPr id="9" name="Shape 178"/>
          <p:cNvSpPr/>
          <p:nvPr/>
        </p:nvSpPr>
        <p:spPr>
          <a:xfrm>
            <a:off x="5694179"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B</a:t>
            </a:r>
          </a:p>
        </p:txBody>
      </p:sp>
      <p:sp>
        <p:nvSpPr>
          <p:cNvPr id="10" name="Shape 179"/>
          <p:cNvSpPr/>
          <p:nvPr/>
        </p:nvSpPr>
        <p:spPr>
          <a:xfrm>
            <a:off x="1442220"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A</a:t>
            </a:r>
            <a:r>
              <a:rPr lang="en" sz="700" b="1" dirty="0">
                <a:solidFill>
                  <a:srgbClr val="595959"/>
                </a:solidFill>
                <a:latin typeface="Arial" panose="020B0604020202020204" pitchFamily="34" charset="0"/>
                <a:ea typeface="Roboto Black" charset="0"/>
                <a:cs typeface="Arial" panose="020B0604020202020204" pitchFamily="34" charset="0"/>
              </a:rPr>
              <a:t> </a:t>
            </a:r>
            <a:r>
              <a:rPr lang="en" sz="700" dirty="0">
                <a:solidFill>
                  <a:srgbClr val="595959"/>
                </a:solidFill>
                <a:latin typeface="Arial" panose="020B0604020202020204" pitchFamily="34" charset="0"/>
                <a:ea typeface="Roboto Black" charset="0"/>
                <a:cs typeface="Arial" panose="020B0604020202020204" pitchFamily="34" charset="0"/>
              </a:rPr>
              <a:t>(CONTROL)</a:t>
            </a:r>
          </a:p>
        </p:txBody>
      </p:sp>
      <p:sp>
        <p:nvSpPr>
          <p:cNvPr id="11" name="Shape 177"/>
          <p:cNvSpPr/>
          <p:nvPr/>
        </p:nvSpPr>
        <p:spPr>
          <a:xfrm>
            <a:off x="4191000" y="4114800"/>
            <a:ext cx="762000" cy="762000"/>
          </a:xfrm>
          <a:prstGeom prst="ellipse">
            <a:avLst/>
          </a:prstGeom>
          <a:solidFill>
            <a:schemeClr val="bg1">
              <a:lumMod val="85000"/>
            </a:schemeClr>
          </a:solidFill>
          <a:ln>
            <a:noFill/>
          </a:ln>
        </p:spPr>
        <p:txBody>
          <a:bodyPr lIns="91425" tIns="91425" rIns="91425" bIns="91425" anchor="ctr" anchorCtr="0">
            <a:noAutofit/>
          </a:bodyPr>
          <a:lstStyle/>
          <a:p>
            <a:pPr lvl="0" algn="ctr">
              <a:spcBef>
                <a:spcPts val="0"/>
              </a:spcBef>
              <a:buNone/>
            </a:pPr>
            <a:r>
              <a:rPr lang="en" sz="1400" b="1" dirty="0">
                <a:solidFill>
                  <a:srgbClr val="595959"/>
                </a:solidFill>
                <a:latin typeface="Arial" panose="020B0604020202020204" pitchFamily="34" charset="0"/>
                <a:ea typeface="Roboto Black" charset="0"/>
                <a:cs typeface="Arial" panose="020B0604020202020204" pitchFamily="34" charset="0"/>
                <a:sym typeface="Arial Black"/>
              </a:rPr>
              <a:t>VS</a:t>
            </a:r>
          </a:p>
        </p:txBody>
      </p:sp>
    </p:spTree>
    <p:extLst>
      <p:ext uri="{BB962C8B-B14F-4D97-AF65-F5344CB8AC3E}">
        <p14:creationId xmlns:p14="http://schemas.microsoft.com/office/powerpoint/2010/main" val="232753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i="1" dirty="0">
                <a:latin typeface="Georgia" panose="02040502050405020303" pitchFamily="18" charset="0"/>
              </a:rPr>
              <a:t>Why test?</a:t>
            </a:r>
          </a:p>
        </p:txBody>
      </p:sp>
      <p:sp>
        <p:nvSpPr>
          <p:cNvPr id="4" name="Content Placeholder 3"/>
          <p:cNvSpPr>
            <a:spLocks noGrp="1"/>
          </p:cNvSpPr>
          <p:nvPr>
            <p:ph idx="1"/>
          </p:nvPr>
        </p:nvSpPr>
        <p:spPr>
          <a:xfrm>
            <a:off x="1600200" y="2087881"/>
            <a:ext cx="6903720" cy="4127316"/>
          </a:xfrm>
        </p:spPr>
        <p:txBody>
          <a:bodyPr/>
          <a:lstStyle/>
          <a:p>
            <a:pPr marL="342900" indent="-342900">
              <a:buFont typeface="+mj-lt"/>
              <a:buAutoNum type="arabicPeriod"/>
            </a:pPr>
            <a:r>
              <a:rPr lang="en-US" dirty="0"/>
              <a:t>Testing takes the guesswork out of website optimization</a:t>
            </a:r>
          </a:p>
          <a:p>
            <a:pPr marL="342900" indent="-342900">
              <a:buFont typeface="+mj-lt"/>
              <a:buAutoNum type="arabicPeriod"/>
            </a:pPr>
            <a:endParaRPr lang="en-US" dirty="0"/>
          </a:p>
          <a:p>
            <a:pPr marL="342900" indent="-342900">
              <a:buFont typeface="+mj-lt"/>
              <a:buAutoNum type="arabicPeriod"/>
            </a:pPr>
            <a:r>
              <a:rPr lang="en-US" dirty="0"/>
              <a:t>Enables data-informed decisions </a:t>
            </a:r>
          </a:p>
          <a:p>
            <a:pPr marL="342900" indent="-342900">
              <a:buFont typeface="+mj-lt"/>
              <a:buAutoNum type="arabicPeriod"/>
            </a:pPr>
            <a:endParaRPr lang="en-US" dirty="0"/>
          </a:p>
          <a:p>
            <a:pPr marL="342900" indent="-342900">
              <a:buFont typeface="+mj-lt"/>
              <a:buAutoNum type="arabicPeriod"/>
            </a:pPr>
            <a:r>
              <a:rPr lang="en-US" dirty="0"/>
              <a:t>Shifts business conversations from "we think" to "we know" </a:t>
            </a:r>
          </a:p>
          <a:p>
            <a:pPr marL="342900" indent="-342900">
              <a:buFont typeface="+mj-lt"/>
              <a:buAutoNum type="arabicPeriod"/>
            </a:pPr>
            <a:endParaRPr lang="en-US" dirty="0"/>
          </a:p>
          <a:p>
            <a:pPr marL="342900" indent="-342900">
              <a:buFont typeface="+mj-lt"/>
              <a:buAutoNum type="arabicPeriod"/>
            </a:pPr>
            <a:r>
              <a:rPr lang="en-US" dirty="0"/>
              <a:t>Ensures changes produce positive results</a:t>
            </a:r>
          </a:p>
        </p:txBody>
      </p:sp>
      <p:sp>
        <p:nvSpPr>
          <p:cNvPr id="2" name="TextBox 1"/>
          <p:cNvSpPr txBox="1"/>
          <p:nvPr/>
        </p:nvSpPr>
        <p:spPr>
          <a:xfrm>
            <a:off x="5212081" y="6094809"/>
            <a:ext cx="3291840" cy="246221"/>
          </a:xfrm>
          <a:prstGeom prst="rect">
            <a:avLst/>
          </a:prstGeom>
          <a:noFill/>
        </p:spPr>
        <p:txBody>
          <a:bodyPr wrap="square" rtlCol="0">
            <a:spAutoFit/>
          </a:bodyPr>
          <a:lstStyle/>
          <a:p>
            <a:r>
              <a:rPr lang="en-US" sz="1000" dirty="0">
                <a:solidFill>
                  <a:schemeClr val="bg1"/>
                </a:solidFill>
                <a:latin typeface="Arial" charset="0"/>
                <a:ea typeface="Arial" charset="0"/>
                <a:cs typeface="Arial" charset="0"/>
              </a:rPr>
              <a:t>https://</a:t>
            </a:r>
            <a:r>
              <a:rPr lang="en-US" sz="1000" dirty="0" err="1">
                <a:solidFill>
                  <a:schemeClr val="bg1"/>
                </a:solidFill>
                <a:latin typeface="Arial" charset="0"/>
                <a:ea typeface="Arial" charset="0"/>
                <a:cs typeface="Arial" charset="0"/>
              </a:rPr>
              <a:t>www.optimizely.com</a:t>
            </a:r>
            <a:r>
              <a:rPr lang="en-US" sz="1000" dirty="0">
                <a:solidFill>
                  <a:schemeClr val="bg1"/>
                </a:solidFill>
                <a:latin typeface="Arial" charset="0"/>
                <a:ea typeface="Arial" charset="0"/>
                <a:cs typeface="Arial" charset="0"/>
              </a:rPr>
              <a:t>/ab-testing/</a:t>
            </a:r>
          </a:p>
        </p:txBody>
      </p:sp>
    </p:spTree>
    <p:extLst>
      <p:ext uri="{BB962C8B-B14F-4D97-AF65-F5344CB8AC3E}">
        <p14:creationId xmlns:p14="http://schemas.microsoft.com/office/powerpoint/2010/main" val="102093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i="1" dirty="0">
                <a:latin typeface="Georgia" panose="02040502050405020303" pitchFamily="18" charset="0"/>
              </a:rPr>
              <a:t>The A/B Testing Hypothesis</a:t>
            </a:r>
          </a:p>
        </p:txBody>
      </p:sp>
      <p:sp>
        <p:nvSpPr>
          <p:cNvPr id="4" name="Content Placeholder 3"/>
          <p:cNvSpPr>
            <a:spLocks noGrp="1"/>
          </p:cNvSpPr>
          <p:nvPr>
            <p:ph idx="1"/>
          </p:nvPr>
        </p:nvSpPr>
        <p:spPr>
          <a:xfrm>
            <a:off x="640080" y="2438399"/>
            <a:ext cx="7863840" cy="3776797"/>
          </a:xfrm>
        </p:spPr>
        <p:txBody>
          <a:bodyPr>
            <a:normAutofit/>
          </a:bodyPr>
          <a:lstStyle/>
          <a:p>
            <a:pPr algn="ctr"/>
            <a:r>
              <a:rPr lang="en-US" sz="3600" dirty="0"/>
              <a:t>If we </a:t>
            </a:r>
            <a:r>
              <a:rPr lang="en-US" sz="3600" i="1" dirty="0"/>
              <a:t>(make a specific change)</a:t>
            </a:r>
            <a:r>
              <a:rPr lang="en-US" sz="3600" dirty="0"/>
              <a:t>,</a:t>
            </a:r>
          </a:p>
          <a:p>
            <a:pPr algn="ctr"/>
            <a:r>
              <a:rPr lang="en-US" sz="3600" dirty="0"/>
              <a:t>then we will expect </a:t>
            </a:r>
            <a:r>
              <a:rPr lang="en-US" sz="3600" i="1" dirty="0"/>
              <a:t>(a desirable result) </a:t>
            </a:r>
            <a:r>
              <a:rPr lang="en-US" sz="3600" dirty="0"/>
              <a:t>as measured by </a:t>
            </a:r>
            <a:r>
              <a:rPr lang="en-US" sz="3600" i="1" dirty="0"/>
              <a:t>(desired outcome)</a:t>
            </a:r>
            <a:r>
              <a:rPr lang="en-US" sz="3600" dirty="0"/>
              <a:t>.</a:t>
            </a:r>
          </a:p>
        </p:txBody>
      </p:sp>
      <p:sp>
        <p:nvSpPr>
          <p:cNvPr id="2" name="TextBox 1"/>
          <p:cNvSpPr txBox="1"/>
          <p:nvPr/>
        </p:nvSpPr>
        <p:spPr>
          <a:xfrm>
            <a:off x="5212081" y="6094809"/>
            <a:ext cx="3291840" cy="246221"/>
          </a:xfrm>
          <a:prstGeom prst="rect">
            <a:avLst/>
          </a:prstGeom>
          <a:noFill/>
        </p:spPr>
        <p:txBody>
          <a:bodyPr wrap="square" rtlCol="0">
            <a:spAutoFit/>
          </a:bodyPr>
          <a:lstStyle/>
          <a:p>
            <a:r>
              <a:rPr lang="en-US" sz="1000" dirty="0">
                <a:solidFill>
                  <a:schemeClr val="bg1"/>
                </a:solidFill>
                <a:latin typeface="Arial" charset="0"/>
                <a:ea typeface="Arial" charset="0"/>
                <a:cs typeface="Arial" charset="0"/>
              </a:rPr>
              <a:t>https://</a:t>
            </a:r>
            <a:r>
              <a:rPr lang="en-US" sz="1000" dirty="0" err="1">
                <a:solidFill>
                  <a:schemeClr val="bg1"/>
                </a:solidFill>
                <a:latin typeface="Arial" charset="0"/>
                <a:ea typeface="Arial" charset="0"/>
                <a:cs typeface="Arial" charset="0"/>
              </a:rPr>
              <a:t>www.optimizely.com</a:t>
            </a:r>
            <a:r>
              <a:rPr lang="en-US" sz="1000" dirty="0">
                <a:solidFill>
                  <a:schemeClr val="bg1"/>
                </a:solidFill>
                <a:latin typeface="Arial" charset="0"/>
                <a:ea typeface="Arial" charset="0"/>
                <a:cs typeface="Arial" charset="0"/>
              </a:rPr>
              <a:t>/ab-testing/</a:t>
            </a:r>
          </a:p>
        </p:txBody>
      </p:sp>
    </p:spTree>
    <p:extLst>
      <p:ext uri="{BB962C8B-B14F-4D97-AF65-F5344CB8AC3E}">
        <p14:creationId xmlns:p14="http://schemas.microsoft.com/office/powerpoint/2010/main" val="306550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i="1" dirty="0">
                <a:latin typeface="Georgia" panose="02040502050405020303" pitchFamily="18" charset="0"/>
              </a:rPr>
              <a:t>What kind of things do we try to optimize?</a:t>
            </a:r>
          </a:p>
        </p:txBody>
      </p:sp>
      <p:sp>
        <p:nvSpPr>
          <p:cNvPr id="4" name="Content Placeholder 3"/>
          <p:cNvSpPr>
            <a:spLocks noGrp="1"/>
          </p:cNvSpPr>
          <p:nvPr>
            <p:ph idx="1"/>
          </p:nvPr>
        </p:nvSpPr>
        <p:spPr>
          <a:xfrm>
            <a:off x="640080" y="2087881"/>
            <a:ext cx="7863840" cy="4127316"/>
          </a:xfrm>
        </p:spPr>
        <p:txBody>
          <a:bodyPr/>
          <a:lstStyle/>
          <a:p>
            <a:r>
              <a:rPr lang="en-US" b="1" dirty="0"/>
              <a:t>We test for a variety of things, including:</a:t>
            </a:r>
          </a:p>
          <a:p>
            <a:endParaRPr lang="en-US" b="1" dirty="0"/>
          </a:p>
          <a:p>
            <a:pPr marL="1028700" lvl="1" indent="-342900"/>
            <a:r>
              <a:rPr lang="en-US" dirty="0"/>
              <a:t>Increased bookings</a:t>
            </a:r>
          </a:p>
          <a:p>
            <a:pPr marL="1028700" lvl="1" indent="-342900"/>
            <a:endParaRPr lang="en-US" dirty="0"/>
          </a:p>
          <a:p>
            <a:pPr marL="1028700" lvl="1" indent="-342900"/>
            <a:r>
              <a:rPr lang="en-US" dirty="0"/>
              <a:t>Increased enrollments in the Rewards Club</a:t>
            </a:r>
          </a:p>
          <a:p>
            <a:pPr marL="1028700" lvl="1" indent="-342900"/>
            <a:endParaRPr lang="en-US" dirty="0"/>
          </a:p>
          <a:p>
            <a:pPr marL="1028700" lvl="1" indent="-342900"/>
            <a:r>
              <a:rPr lang="en-US" dirty="0"/>
              <a:t>More app downloads</a:t>
            </a:r>
          </a:p>
          <a:p>
            <a:pPr marL="1028700" lvl="1" indent="-342900"/>
            <a:endParaRPr lang="en-US" dirty="0"/>
          </a:p>
          <a:p>
            <a:pPr marL="1028700" lvl="1" indent="-342900"/>
            <a:r>
              <a:rPr lang="en-US" dirty="0"/>
              <a:t>Determine what is most important to our users</a:t>
            </a:r>
          </a:p>
        </p:txBody>
      </p:sp>
      <p:sp>
        <p:nvSpPr>
          <p:cNvPr id="2" name="TextBox 1"/>
          <p:cNvSpPr txBox="1"/>
          <p:nvPr/>
        </p:nvSpPr>
        <p:spPr>
          <a:xfrm>
            <a:off x="5212081" y="6094809"/>
            <a:ext cx="3291840" cy="246221"/>
          </a:xfrm>
          <a:prstGeom prst="rect">
            <a:avLst/>
          </a:prstGeom>
          <a:noFill/>
        </p:spPr>
        <p:txBody>
          <a:bodyPr wrap="square" rtlCol="0">
            <a:spAutoFit/>
          </a:bodyPr>
          <a:lstStyle/>
          <a:p>
            <a:r>
              <a:rPr lang="en-US" sz="1000" dirty="0">
                <a:solidFill>
                  <a:schemeClr val="bg1"/>
                </a:solidFill>
                <a:latin typeface="Arial" charset="0"/>
                <a:ea typeface="Arial" charset="0"/>
                <a:cs typeface="Arial" charset="0"/>
              </a:rPr>
              <a:t>https://</a:t>
            </a:r>
            <a:r>
              <a:rPr lang="en-US" sz="1000" dirty="0" err="1">
                <a:solidFill>
                  <a:schemeClr val="bg1"/>
                </a:solidFill>
                <a:latin typeface="Arial" charset="0"/>
                <a:ea typeface="Arial" charset="0"/>
                <a:cs typeface="Arial" charset="0"/>
              </a:rPr>
              <a:t>www.optimizely.com</a:t>
            </a:r>
            <a:r>
              <a:rPr lang="en-US" sz="1000" dirty="0">
                <a:solidFill>
                  <a:schemeClr val="bg1"/>
                </a:solidFill>
                <a:latin typeface="Arial" charset="0"/>
                <a:ea typeface="Arial" charset="0"/>
                <a:cs typeface="Arial" charset="0"/>
              </a:rPr>
              <a:t>/ab-testing/</a:t>
            </a:r>
          </a:p>
        </p:txBody>
      </p:sp>
    </p:spTree>
    <p:extLst>
      <p:ext uri="{BB962C8B-B14F-4D97-AF65-F5344CB8AC3E}">
        <p14:creationId xmlns:p14="http://schemas.microsoft.com/office/powerpoint/2010/main" val="35885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400" b="1" i="1" dirty="0">
                <a:latin typeface="Georgia" panose="02040502050405020303" pitchFamily="18" charset="0"/>
              </a:rPr>
              <a:t>Examples of past tests</a:t>
            </a:r>
          </a:p>
        </p:txBody>
      </p:sp>
    </p:spTree>
    <p:extLst>
      <p:ext uri="{BB962C8B-B14F-4D97-AF65-F5344CB8AC3E}">
        <p14:creationId xmlns:p14="http://schemas.microsoft.com/office/powerpoint/2010/main" val="162166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Test: Emphasize Star Ratings</a:t>
            </a:r>
          </a:p>
        </p:txBody>
      </p:sp>
      <p:sp>
        <p:nvSpPr>
          <p:cNvPr id="4" name="Content Placeholder 3"/>
          <p:cNvSpPr>
            <a:spLocks noGrp="1"/>
          </p:cNvSpPr>
          <p:nvPr>
            <p:ph idx="1"/>
          </p:nvPr>
        </p:nvSpPr>
        <p:spPr>
          <a:xfrm>
            <a:off x="640080" y="1752600"/>
            <a:ext cx="7863840" cy="731519"/>
          </a:xfrm>
        </p:spPr>
        <p:txBody>
          <a:bodyPr>
            <a:normAutofit/>
          </a:bodyPr>
          <a:lstStyle/>
          <a:p>
            <a:r>
              <a:rPr lang="en-US" dirty="0"/>
              <a:t>Using </a:t>
            </a:r>
            <a:r>
              <a:rPr lang="en-US" dirty="0" err="1"/>
              <a:t>Staybridge</a:t>
            </a:r>
            <a:r>
              <a:rPr lang="en-US" dirty="0"/>
              <a:t> Suites, we put more of an emphasis on the hotel’s star ratings on the hotel details page.​</a:t>
            </a:r>
          </a:p>
        </p:txBody>
      </p:sp>
      <p:pic>
        <p:nvPicPr>
          <p:cNvPr id="7" name="Shape 173"/>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819400"/>
            <a:ext cx="3398532" cy="1720506"/>
          </a:xfrm>
          <a:prstGeom prst="rect">
            <a:avLst/>
          </a:prstGeom>
          <a:noFill/>
          <a:ln w="76200" cap="flat" cmpd="sng">
            <a:solidFill>
              <a:schemeClr val="bg1">
                <a:lumMod val="85000"/>
              </a:schemeClr>
            </a:solidFill>
            <a:prstDash val="solid"/>
            <a:miter lim="800000"/>
            <a:headEnd type="none" w="med" len="med"/>
            <a:tailEnd type="none" w="med" len="med"/>
          </a:ln>
        </p:spPr>
      </p:pic>
      <p:pic>
        <p:nvPicPr>
          <p:cNvPr id="8" name="Shape 176"/>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 y="2819400"/>
            <a:ext cx="3398520" cy="1681559"/>
          </a:xfrm>
          <a:prstGeom prst="rect">
            <a:avLst/>
          </a:prstGeom>
          <a:noFill/>
          <a:ln w="76200" cap="flat" cmpd="sng">
            <a:solidFill>
              <a:schemeClr val="bg1">
                <a:lumMod val="85000"/>
              </a:schemeClr>
            </a:solidFill>
            <a:prstDash val="solid"/>
            <a:miter lim="800000"/>
            <a:headEnd type="none" w="med" len="med"/>
            <a:tailEnd type="none" w="med" len="med"/>
          </a:ln>
        </p:spPr>
      </p:pic>
      <p:sp>
        <p:nvSpPr>
          <p:cNvPr id="9" name="Shape 178"/>
          <p:cNvSpPr/>
          <p:nvPr/>
        </p:nvSpPr>
        <p:spPr>
          <a:xfrm>
            <a:off x="5334593"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B</a:t>
            </a:r>
          </a:p>
        </p:txBody>
      </p:sp>
      <p:sp>
        <p:nvSpPr>
          <p:cNvPr id="10" name="Shape 179"/>
          <p:cNvSpPr/>
          <p:nvPr/>
        </p:nvSpPr>
        <p:spPr>
          <a:xfrm>
            <a:off x="1295400"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A</a:t>
            </a:r>
            <a:r>
              <a:rPr lang="en" sz="700" b="1" dirty="0">
                <a:solidFill>
                  <a:srgbClr val="595959"/>
                </a:solidFill>
                <a:latin typeface="Arial" panose="020B0604020202020204" pitchFamily="34" charset="0"/>
                <a:ea typeface="Roboto Black" charset="0"/>
                <a:cs typeface="Arial" panose="020B0604020202020204" pitchFamily="34" charset="0"/>
              </a:rPr>
              <a:t> </a:t>
            </a:r>
            <a:r>
              <a:rPr lang="en" sz="700" dirty="0">
                <a:solidFill>
                  <a:srgbClr val="595959"/>
                </a:solidFill>
                <a:latin typeface="Arial" panose="020B0604020202020204" pitchFamily="34" charset="0"/>
                <a:ea typeface="Roboto Black" charset="0"/>
                <a:cs typeface="Arial" panose="020B0604020202020204" pitchFamily="34" charset="0"/>
              </a:rPr>
              <a:t>(CONTROL)</a:t>
            </a:r>
          </a:p>
        </p:txBody>
      </p:sp>
      <p:sp>
        <p:nvSpPr>
          <p:cNvPr id="11" name="Shape 177"/>
          <p:cNvSpPr/>
          <p:nvPr/>
        </p:nvSpPr>
        <p:spPr>
          <a:xfrm>
            <a:off x="3962400" y="3505200"/>
            <a:ext cx="762000" cy="762000"/>
          </a:xfrm>
          <a:prstGeom prst="ellipse">
            <a:avLst/>
          </a:prstGeom>
          <a:solidFill>
            <a:schemeClr val="bg1">
              <a:lumMod val="85000"/>
            </a:schemeClr>
          </a:solidFill>
          <a:ln>
            <a:noFill/>
          </a:ln>
        </p:spPr>
        <p:txBody>
          <a:bodyPr lIns="91425" tIns="91425" rIns="91425" bIns="91425" anchor="ctr" anchorCtr="0">
            <a:noAutofit/>
          </a:bodyPr>
          <a:lstStyle/>
          <a:p>
            <a:pPr lvl="0" algn="ctr">
              <a:spcBef>
                <a:spcPts val="0"/>
              </a:spcBef>
              <a:buNone/>
            </a:pPr>
            <a:r>
              <a:rPr lang="en" sz="1400" b="1" dirty="0">
                <a:solidFill>
                  <a:srgbClr val="595959"/>
                </a:solidFill>
                <a:latin typeface="Arial" panose="020B0604020202020204" pitchFamily="34" charset="0"/>
                <a:ea typeface="Roboto Black" charset="0"/>
                <a:cs typeface="Arial" panose="020B0604020202020204" pitchFamily="34" charset="0"/>
                <a:sym typeface="Arial Black"/>
              </a:rPr>
              <a:t>VS</a:t>
            </a:r>
          </a:p>
        </p:txBody>
      </p:sp>
      <p:pic>
        <p:nvPicPr>
          <p:cNvPr id="14" name="Shape 173"/>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830" y="3741302"/>
            <a:ext cx="3436090" cy="2020808"/>
          </a:xfrm>
          <a:prstGeom prst="rect">
            <a:avLst/>
          </a:prstGeom>
          <a:noFill/>
          <a:ln w="76200" cap="flat" cmpd="sng">
            <a:solidFill>
              <a:schemeClr val="bg1">
                <a:lumMod val="85000"/>
              </a:schemeClr>
            </a:solidFill>
            <a:prstDash val="solid"/>
            <a:miter lim="800000"/>
            <a:headEnd type="none" w="med" len="med"/>
            <a:tailEnd type="none" w="med" len="med"/>
          </a:ln>
        </p:spPr>
      </p:pic>
      <p:sp>
        <p:nvSpPr>
          <p:cNvPr id="15" name="Shape 178"/>
          <p:cNvSpPr/>
          <p:nvPr/>
        </p:nvSpPr>
        <p:spPr>
          <a:xfrm>
            <a:off x="5782075" y="3529502"/>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sym typeface="Arial Black"/>
              </a:rPr>
              <a:t>C</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spTree>
    <p:extLst>
      <p:ext uri="{BB962C8B-B14F-4D97-AF65-F5344CB8AC3E}">
        <p14:creationId xmlns:p14="http://schemas.microsoft.com/office/powerpoint/2010/main" val="29476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Test: Quick Enroll “Are you sure?”</a:t>
            </a:r>
          </a:p>
        </p:txBody>
      </p:sp>
      <p:sp>
        <p:nvSpPr>
          <p:cNvPr id="4" name="Content Placeholder 3"/>
          <p:cNvSpPr>
            <a:spLocks noGrp="1"/>
          </p:cNvSpPr>
          <p:nvPr>
            <p:ph idx="1"/>
          </p:nvPr>
        </p:nvSpPr>
        <p:spPr>
          <a:xfrm>
            <a:off x="640080" y="1752600"/>
            <a:ext cx="7863840" cy="731519"/>
          </a:xfrm>
        </p:spPr>
        <p:txBody>
          <a:bodyPr>
            <a:normAutofit/>
          </a:bodyPr>
          <a:lstStyle/>
          <a:p>
            <a:r>
              <a:rPr lang="en-US" dirty="0"/>
              <a:t>When the user turned down instant enrollment for the Rewards Club, we tested a “are you sure?” message.​</a:t>
            </a:r>
          </a:p>
        </p:txBody>
      </p:sp>
      <p:pic>
        <p:nvPicPr>
          <p:cNvPr id="7" name="Shape 173"/>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199" y="2819400"/>
            <a:ext cx="3649349" cy="1616526"/>
          </a:xfrm>
          <a:prstGeom prst="rect">
            <a:avLst/>
          </a:prstGeom>
          <a:noFill/>
          <a:ln w="76200" cap="flat" cmpd="sng">
            <a:solidFill>
              <a:schemeClr val="bg1">
                <a:lumMod val="85000"/>
              </a:schemeClr>
            </a:solidFill>
            <a:prstDash val="solid"/>
            <a:miter lim="800000"/>
            <a:headEnd type="none" w="med" len="med"/>
            <a:tailEnd type="none" w="med" len="med"/>
          </a:ln>
        </p:spPr>
      </p:pic>
      <p:pic>
        <p:nvPicPr>
          <p:cNvPr id="8" name="Shape 17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2819400"/>
            <a:ext cx="3398520" cy="1268780"/>
          </a:xfrm>
          <a:prstGeom prst="rect">
            <a:avLst/>
          </a:prstGeom>
          <a:noFill/>
          <a:ln w="76200" cap="flat" cmpd="sng">
            <a:solidFill>
              <a:schemeClr val="bg1">
                <a:lumMod val="85000"/>
              </a:schemeClr>
            </a:solidFill>
            <a:prstDash val="solid"/>
            <a:miter lim="800000"/>
            <a:headEnd type="none" w="med" len="med"/>
            <a:tailEnd type="none" w="med" len="med"/>
          </a:ln>
        </p:spPr>
      </p:pic>
      <p:sp>
        <p:nvSpPr>
          <p:cNvPr id="9" name="Shape 178"/>
          <p:cNvSpPr/>
          <p:nvPr/>
        </p:nvSpPr>
        <p:spPr>
          <a:xfrm>
            <a:off x="5460000"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B</a:t>
            </a:r>
          </a:p>
        </p:txBody>
      </p:sp>
      <p:sp>
        <p:nvSpPr>
          <p:cNvPr id="10" name="Shape 179"/>
          <p:cNvSpPr/>
          <p:nvPr/>
        </p:nvSpPr>
        <p:spPr>
          <a:xfrm>
            <a:off x="1295400"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A</a:t>
            </a:r>
            <a:r>
              <a:rPr lang="en" sz="700" b="1" dirty="0">
                <a:solidFill>
                  <a:srgbClr val="595959"/>
                </a:solidFill>
                <a:latin typeface="Arial" panose="020B0604020202020204" pitchFamily="34" charset="0"/>
                <a:ea typeface="Roboto Black" charset="0"/>
                <a:cs typeface="Arial" panose="020B0604020202020204" pitchFamily="34" charset="0"/>
              </a:rPr>
              <a:t> </a:t>
            </a:r>
            <a:r>
              <a:rPr lang="en" sz="700" dirty="0">
                <a:solidFill>
                  <a:srgbClr val="595959"/>
                </a:solidFill>
                <a:latin typeface="Arial" panose="020B0604020202020204" pitchFamily="34" charset="0"/>
                <a:ea typeface="Roboto Black" charset="0"/>
                <a:cs typeface="Arial" panose="020B0604020202020204" pitchFamily="34" charset="0"/>
              </a:rPr>
              <a:t>(CONTROL)</a:t>
            </a:r>
          </a:p>
        </p:txBody>
      </p:sp>
      <p:sp>
        <p:nvSpPr>
          <p:cNvPr id="11" name="Shape 177"/>
          <p:cNvSpPr/>
          <p:nvPr/>
        </p:nvSpPr>
        <p:spPr>
          <a:xfrm>
            <a:off x="3962400" y="3505200"/>
            <a:ext cx="762000" cy="762000"/>
          </a:xfrm>
          <a:prstGeom prst="ellipse">
            <a:avLst/>
          </a:prstGeom>
          <a:solidFill>
            <a:schemeClr val="bg1">
              <a:lumMod val="85000"/>
            </a:schemeClr>
          </a:solidFill>
          <a:ln>
            <a:noFill/>
          </a:ln>
        </p:spPr>
        <p:txBody>
          <a:bodyPr lIns="91425" tIns="91425" rIns="91425" bIns="91425" anchor="ctr" anchorCtr="0">
            <a:noAutofit/>
          </a:bodyPr>
          <a:lstStyle/>
          <a:p>
            <a:pPr lvl="0" algn="ctr">
              <a:spcBef>
                <a:spcPts val="0"/>
              </a:spcBef>
              <a:buNone/>
            </a:pPr>
            <a:r>
              <a:rPr lang="en" sz="1400" b="1" dirty="0">
                <a:solidFill>
                  <a:srgbClr val="595959"/>
                </a:solidFill>
                <a:latin typeface="Arial" panose="020B0604020202020204" pitchFamily="34" charset="0"/>
                <a:ea typeface="Roboto Black" charset="0"/>
                <a:cs typeface="Arial" panose="020B0604020202020204" pitchFamily="34" charset="0"/>
                <a:sym typeface="Arial Black"/>
              </a:rPr>
              <a:t>VS</a:t>
            </a:r>
          </a:p>
        </p:txBody>
      </p:sp>
      <p:pic>
        <p:nvPicPr>
          <p:cNvPr id="14" name="Shape 173"/>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3429000"/>
            <a:ext cx="3762550" cy="1666670"/>
          </a:xfrm>
          <a:prstGeom prst="rect">
            <a:avLst/>
          </a:prstGeom>
          <a:noFill/>
          <a:ln w="76200" cap="flat" cmpd="sng">
            <a:solidFill>
              <a:schemeClr val="bg1">
                <a:lumMod val="85000"/>
              </a:schemeClr>
            </a:solidFill>
            <a:prstDash val="solid"/>
            <a:miter lim="800000"/>
            <a:headEnd type="none" w="med" len="med"/>
            <a:tailEnd type="none" w="med" len="med"/>
          </a:ln>
        </p:spPr>
      </p:pic>
      <p:sp>
        <p:nvSpPr>
          <p:cNvPr id="15" name="Shape 178"/>
          <p:cNvSpPr/>
          <p:nvPr/>
        </p:nvSpPr>
        <p:spPr>
          <a:xfrm>
            <a:off x="5756782" y="32004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sym typeface="Arial Black"/>
              </a:rPr>
              <a:t>C</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pic>
        <p:nvPicPr>
          <p:cNvPr id="12" name="Shape 173"/>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4048330"/>
            <a:ext cx="3762549" cy="1666670"/>
          </a:xfrm>
          <a:prstGeom prst="rect">
            <a:avLst/>
          </a:prstGeom>
          <a:noFill/>
          <a:ln w="76200" cap="flat" cmpd="sng">
            <a:solidFill>
              <a:schemeClr val="bg1">
                <a:lumMod val="85000"/>
              </a:schemeClr>
            </a:solidFill>
            <a:prstDash val="solid"/>
            <a:miter lim="800000"/>
            <a:headEnd type="none" w="med" len="med"/>
            <a:tailEnd type="none" w="med" len="med"/>
          </a:ln>
        </p:spPr>
      </p:pic>
      <p:sp>
        <p:nvSpPr>
          <p:cNvPr id="13" name="Shape 178"/>
          <p:cNvSpPr/>
          <p:nvPr/>
        </p:nvSpPr>
        <p:spPr>
          <a:xfrm>
            <a:off x="5985382" y="381973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sym typeface="Arial Black"/>
              </a:rPr>
              <a:t>D</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sp>
        <p:nvSpPr>
          <p:cNvPr id="16" name="Shape 102"/>
          <p:cNvSpPr/>
          <p:nvPr/>
        </p:nvSpPr>
        <p:spPr>
          <a:xfrm>
            <a:off x="233687" y="3387275"/>
            <a:ext cx="418500" cy="363809"/>
          </a:xfrm>
          <a:prstGeom prst="rightArrow">
            <a:avLst>
              <a:gd name="adj1" fmla="val 27540"/>
              <a:gd name="adj2" fmla="val 58168"/>
            </a:avLst>
          </a:prstGeom>
          <a:solidFill>
            <a:srgbClr val="FF0000"/>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6118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3"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a:latin typeface="Georgia" panose="02040502050405020303" pitchFamily="18" charset="0"/>
              </a:rPr>
              <a:t>Test: App Download Photo &amp; Headlines</a:t>
            </a:r>
          </a:p>
        </p:txBody>
      </p:sp>
      <p:sp>
        <p:nvSpPr>
          <p:cNvPr id="4" name="Content Placeholder 3"/>
          <p:cNvSpPr>
            <a:spLocks noGrp="1"/>
          </p:cNvSpPr>
          <p:nvPr>
            <p:ph idx="1"/>
          </p:nvPr>
        </p:nvSpPr>
        <p:spPr>
          <a:xfrm>
            <a:off x="640080" y="1752600"/>
            <a:ext cx="7863840" cy="731519"/>
          </a:xfrm>
        </p:spPr>
        <p:txBody>
          <a:bodyPr>
            <a:normAutofit/>
          </a:bodyPr>
          <a:lstStyle/>
          <a:p>
            <a:r>
              <a:rPr lang="en-US" dirty="0"/>
              <a:t>We updated the main image and headline on the App Download page.​</a:t>
            </a:r>
          </a:p>
        </p:txBody>
      </p:sp>
      <p:pic>
        <p:nvPicPr>
          <p:cNvPr id="7" name="Shape 173"/>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199" y="2819401"/>
            <a:ext cx="3649349" cy="1998720"/>
          </a:xfrm>
          <a:prstGeom prst="rect">
            <a:avLst/>
          </a:prstGeom>
          <a:noFill/>
          <a:ln w="76200" cap="flat" cmpd="sng">
            <a:solidFill>
              <a:schemeClr val="bg1">
                <a:lumMod val="85000"/>
              </a:schemeClr>
            </a:solidFill>
            <a:prstDash val="solid"/>
            <a:miter lim="800000"/>
            <a:headEnd type="none" w="med" len="med"/>
            <a:tailEnd type="none" w="med" len="med"/>
          </a:ln>
        </p:spPr>
      </p:pic>
      <p:pic>
        <p:nvPicPr>
          <p:cNvPr id="8" name="Shape 176"/>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 y="2819401"/>
            <a:ext cx="3398520" cy="1998720"/>
          </a:xfrm>
          <a:prstGeom prst="rect">
            <a:avLst/>
          </a:prstGeom>
          <a:noFill/>
          <a:ln w="76200" cap="flat" cmpd="sng">
            <a:solidFill>
              <a:schemeClr val="bg1">
                <a:lumMod val="85000"/>
              </a:schemeClr>
            </a:solidFill>
            <a:prstDash val="solid"/>
            <a:miter lim="800000"/>
            <a:headEnd type="none" w="med" len="med"/>
            <a:tailEnd type="none" w="med" len="med"/>
          </a:ln>
        </p:spPr>
      </p:pic>
      <p:sp>
        <p:nvSpPr>
          <p:cNvPr id="9" name="Shape 178"/>
          <p:cNvSpPr/>
          <p:nvPr/>
        </p:nvSpPr>
        <p:spPr>
          <a:xfrm>
            <a:off x="5460000"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B</a:t>
            </a:r>
          </a:p>
        </p:txBody>
      </p:sp>
      <p:sp>
        <p:nvSpPr>
          <p:cNvPr id="10" name="Shape 179"/>
          <p:cNvSpPr/>
          <p:nvPr/>
        </p:nvSpPr>
        <p:spPr>
          <a:xfrm>
            <a:off x="1295400" y="2607600"/>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Black" charset="0"/>
                <a:cs typeface="Arial" panose="020B0604020202020204" pitchFamily="34" charset="0"/>
                <a:sym typeface="Arial Black"/>
              </a:rPr>
              <a:t>A</a:t>
            </a:r>
            <a:r>
              <a:rPr lang="en" sz="700" b="1" dirty="0">
                <a:solidFill>
                  <a:srgbClr val="595959"/>
                </a:solidFill>
                <a:latin typeface="Arial" panose="020B0604020202020204" pitchFamily="34" charset="0"/>
                <a:ea typeface="Roboto Black" charset="0"/>
                <a:cs typeface="Arial" panose="020B0604020202020204" pitchFamily="34" charset="0"/>
              </a:rPr>
              <a:t> </a:t>
            </a:r>
            <a:r>
              <a:rPr lang="en" sz="700" dirty="0">
                <a:solidFill>
                  <a:srgbClr val="595959"/>
                </a:solidFill>
                <a:latin typeface="Arial" panose="020B0604020202020204" pitchFamily="34" charset="0"/>
                <a:ea typeface="Roboto Black" charset="0"/>
                <a:cs typeface="Arial" panose="020B0604020202020204" pitchFamily="34" charset="0"/>
              </a:rPr>
              <a:t>(CONTROL)</a:t>
            </a:r>
          </a:p>
        </p:txBody>
      </p:sp>
      <p:sp>
        <p:nvSpPr>
          <p:cNvPr id="11" name="Shape 177"/>
          <p:cNvSpPr/>
          <p:nvPr/>
        </p:nvSpPr>
        <p:spPr>
          <a:xfrm>
            <a:off x="3962400" y="3505200"/>
            <a:ext cx="762000" cy="762000"/>
          </a:xfrm>
          <a:prstGeom prst="ellipse">
            <a:avLst/>
          </a:prstGeom>
          <a:solidFill>
            <a:schemeClr val="bg1">
              <a:lumMod val="85000"/>
            </a:schemeClr>
          </a:solidFill>
          <a:ln>
            <a:noFill/>
          </a:ln>
        </p:spPr>
        <p:txBody>
          <a:bodyPr lIns="91425" tIns="91425" rIns="91425" bIns="91425" anchor="ctr" anchorCtr="0">
            <a:noAutofit/>
          </a:bodyPr>
          <a:lstStyle/>
          <a:p>
            <a:pPr lvl="0" algn="ctr">
              <a:spcBef>
                <a:spcPts val="0"/>
              </a:spcBef>
              <a:buNone/>
            </a:pPr>
            <a:r>
              <a:rPr lang="en" sz="1400" b="1" dirty="0">
                <a:solidFill>
                  <a:srgbClr val="595959"/>
                </a:solidFill>
                <a:latin typeface="Arial" panose="020B0604020202020204" pitchFamily="34" charset="0"/>
                <a:ea typeface="Roboto Black" charset="0"/>
                <a:cs typeface="Arial" panose="020B0604020202020204" pitchFamily="34" charset="0"/>
                <a:sym typeface="Arial Black"/>
              </a:rPr>
              <a:t>VS</a:t>
            </a:r>
          </a:p>
        </p:txBody>
      </p:sp>
      <p:pic>
        <p:nvPicPr>
          <p:cNvPr id="14" name="Shape 173"/>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7218" y="3812647"/>
            <a:ext cx="3762550" cy="2054753"/>
          </a:xfrm>
          <a:prstGeom prst="rect">
            <a:avLst/>
          </a:prstGeom>
          <a:noFill/>
          <a:ln w="76200" cap="flat" cmpd="sng">
            <a:solidFill>
              <a:schemeClr val="bg1">
                <a:lumMod val="85000"/>
              </a:schemeClr>
            </a:solidFill>
            <a:prstDash val="solid"/>
            <a:miter lim="800000"/>
            <a:headEnd type="none" w="med" len="med"/>
            <a:tailEnd type="none" w="med" len="med"/>
          </a:ln>
        </p:spPr>
      </p:pic>
      <p:sp>
        <p:nvSpPr>
          <p:cNvPr id="15" name="Shape 178"/>
          <p:cNvSpPr/>
          <p:nvPr/>
        </p:nvSpPr>
        <p:spPr>
          <a:xfrm>
            <a:off x="5917200" y="3598199"/>
            <a:ext cx="2007600" cy="211800"/>
          </a:xfrm>
          <a:prstGeom prst="round2SameRect">
            <a:avLst>
              <a:gd name="adj1" fmla="val 16667"/>
              <a:gd name="adj2" fmla="val 0"/>
            </a:avLst>
          </a:prstGeom>
          <a:solidFill>
            <a:schemeClr val="bg1">
              <a:lumMod val="85000"/>
            </a:schemeClr>
          </a:solidFill>
          <a:ln>
            <a:noFill/>
          </a:ln>
        </p:spPr>
        <p:txBody>
          <a:bodyPr lIns="91425" tIns="91425" rIns="91425" bIns="91425" anchor="ctr" anchorCtr="0">
            <a:noAutofit/>
          </a:bodyPr>
          <a:lstStyle/>
          <a:p>
            <a:pPr lvl="0" algn="ctr" rtl="0">
              <a:spcBef>
                <a:spcPts val="0"/>
              </a:spcBef>
              <a:buNone/>
            </a:pPr>
            <a:r>
              <a:rPr lang="en" sz="700" dirty="0">
                <a:solidFill>
                  <a:srgbClr val="595959"/>
                </a:solidFill>
                <a:latin typeface="Arial" panose="020B0604020202020204" pitchFamily="34" charset="0"/>
                <a:ea typeface="Roboto Light" charset="0"/>
                <a:cs typeface="Arial" panose="020B0604020202020204" pitchFamily="34" charset="0"/>
              </a:rPr>
              <a:t>EXPERIENCE </a:t>
            </a:r>
            <a:r>
              <a:rPr lang="en" sz="700" b="1" dirty="0">
                <a:solidFill>
                  <a:srgbClr val="595959"/>
                </a:solidFill>
                <a:latin typeface="Arial" panose="020B0604020202020204" pitchFamily="34" charset="0"/>
                <a:ea typeface="Roboto Light" charset="0"/>
                <a:cs typeface="Arial" panose="020B0604020202020204" pitchFamily="34" charset="0"/>
                <a:sym typeface="Arial Black"/>
              </a:rPr>
              <a:t>C</a:t>
            </a:r>
            <a:endParaRPr lang="en" sz="700" b="1" dirty="0">
              <a:solidFill>
                <a:srgbClr val="595959"/>
              </a:solidFill>
              <a:latin typeface="Arial" panose="020B0604020202020204" pitchFamily="34" charset="0"/>
              <a:ea typeface="Roboto Black" charset="0"/>
              <a:cs typeface="Arial" panose="020B0604020202020204" pitchFamily="34" charset="0"/>
              <a:sym typeface="Arial Black"/>
            </a:endParaRPr>
          </a:p>
        </p:txBody>
      </p:sp>
    </p:spTree>
    <p:extLst>
      <p:ext uri="{BB962C8B-B14F-4D97-AF65-F5344CB8AC3E}">
        <p14:creationId xmlns:p14="http://schemas.microsoft.com/office/powerpoint/2010/main" val="6101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8214</TotalTime>
  <Words>1553</Words>
  <Application>Microsoft Office PowerPoint</Application>
  <PresentationFormat>On-screen Show (4:3)</PresentationFormat>
  <Paragraphs>110</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Georgia</vt:lpstr>
      <vt:lpstr>Roboto Black</vt:lpstr>
      <vt:lpstr>Roboto Light</vt:lpstr>
      <vt:lpstr>Custom Design</vt:lpstr>
      <vt:lpstr>Testing and Optimization (TAO) Overview</vt:lpstr>
      <vt:lpstr>What exactly is A/B Testing?</vt:lpstr>
      <vt:lpstr>Why test?</vt:lpstr>
      <vt:lpstr>The A/B Testing Hypothesis</vt:lpstr>
      <vt:lpstr>What kind of things do we try to optimize?</vt:lpstr>
      <vt:lpstr>PowerPoint Presentation</vt:lpstr>
      <vt:lpstr>Test: Emphasize Star Ratings</vt:lpstr>
      <vt:lpstr>Test: Quick Enroll “Are you sure?”</vt:lpstr>
      <vt:lpstr>Test: App Download Photo &amp; Headlines</vt:lpstr>
      <vt:lpstr>PowerPoint Presentation</vt:lpstr>
      <vt:lpstr>Test: YOUR RATE Block Optimization</vt:lpstr>
      <vt:lpstr>Test: YOUR RATE Block Optimization</vt:lpstr>
      <vt:lpstr>Test: YOUR RATE Block Optimization</vt:lpstr>
      <vt:lpstr>PowerPoint Presentation</vt:lpstr>
      <vt:lpstr>PowerPoint Presentation</vt:lpstr>
      <vt:lpstr>Questions?</vt:lpstr>
    </vt:vector>
  </TitlesOfParts>
  <Company>IHG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Graves, David (IHG)</dc:creator>
  <cp:lastModifiedBy>dAquin, Chris</cp:lastModifiedBy>
  <cp:revision>494</cp:revision>
  <cp:lastPrinted>2016-04-07T17:43:10Z</cp:lastPrinted>
  <dcterms:created xsi:type="dcterms:W3CDTF">2015-06-08T17:30:22Z</dcterms:created>
  <dcterms:modified xsi:type="dcterms:W3CDTF">2018-04-05T20:37:03Z</dcterms:modified>
</cp:coreProperties>
</file>